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2"/>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869" y="16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عنصر نائب للتاريخ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DFD9439-50FA-4772-89F1-6FFD4494748E}" type="datetimeFigureOut">
              <a:rPr lang="en-GB" smtClean="0"/>
              <a:t>31/03/2024</a:t>
            </a:fld>
            <a:endParaRPr lang="en-GB"/>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GB"/>
          </a:p>
        </p:txBody>
      </p:sp>
      <p:sp>
        <p:nvSpPr>
          <p:cNvPr id="6" name="عنصر نائب للتذييل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عنصر نائب لرقم الشريحة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0A0D79E-C947-4F3E-91A7-B962622E1ACB}" type="slidenum">
              <a:rPr lang="en-GB" smtClean="0"/>
              <a:t>‹#›</a:t>
            </a:fld>
            <a:endParaRPr lang="en-GB"/>
          </a:p>
        </p:txBody>
      </p:sp>
    </p:spTree>
    <p:extLst>
      <p:ext uri="{BB962C8B-B14F-4D97-AF65-F5344CB8AC3E}">
        <p14:creationId xmlns:p14="http://schemas.microsoft.com/office/powerpoint/2010/main" val="4321818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en-GB" dirty="0"/>
          </a:p>
        </p:txBody>
      </p:sp>
      <p:sp>
        <p:nvSpPr>
          <p:cNvPr id="4" name="عنصر نائب لرقم الشريحة 3"/>
          <p:cNvSpPr>
            <a:spLocks noGrp="1"/>
          </p:cNvSpPr>
          <p:nvPr>
            <p:ph type="sldNum" sz="quarter" idx="10"/>
          </p:nvPr>
        </p:nvSpPr>
        <p:spPr/>
        <p:txBody>
          <a:bodyPr/>
          <a:lstStyle/>
          <a:p>
            <a:fld id="{40A0D79E-C947-4F3E-91A7-B962622E1ACB}" type="slidenum">
              <a:rPr lang="en-GB" smtClean="0"/>
              <a:t>2</a:t>
            </a:fld>
            <a:endParaRPr lang="en-GB"/>
          </a:p>
        </p:txBody>
      </p:sp>
    </p:spTree>
    <p:extLst>
      <p:ext uri="{BB962C8B-B14F-4D97-AF65-F5344CB8AC3E}">
        <p14:creationId xmlns:p14="http://schemas.microsoft.com/office/powerpoint/2010/main" val="665443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8" name="عنوان 7"/>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ar-SA" smtClean="0"/>
              <a:t>انقر لتحرير نمط العنوان الرئيسي</a:t>
            </a:r>
            <a:endParaRPr kumimoji="0" lang="en-US"/>
          </a:p>
        </p:txBody>
      </p:sp>
      <p:sp>
        <p:nvSpPr>
          <p:cNvPr id="9" name="عنوان فرعي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28" name="عنصر نائب للتاريخ 27"/>
          <p:cNvSpPr>
            <a:spLocks noGrp="1"/>
          </p:cNvSpPr>
          <p:nvPr>
            <p:ph type="dt" sz="half" idx="10"/>
          </p:nvPr>
        </p:nvSpPr>
        <p:spPr>
          <a:xfrm>
            <a:off x="6400800" y="6355080"/>
            <a:ext cx="2286000" cy="365760"/>
          </a:xfrm>
        </p:spPr>
        <p:txBody>
          <a:bodyPr/>
          <a:lstStyle>
            <a:lvl1pPr>
              <a:defRPr sz="1400"/>
            </a:lvl1pPr>
          </a:lstStyle>
          <a:p>
            <a:fld id="{D0A21015-C2C0-43AC-8CA5-D3EE9B8E35AB}" type="datetimeFigureOut">
              <a:rPr lang="en-GB" smtClean="0"/>
              <a:t>31/03/2024</a:t>
            </a:fld>
            <a:endParaRPr lang="en-GB"/>
          </a:p>
        </p:txBody>
      </p:sp>
      <p:sp>
        <p:nvSpPr>
          <p:cNvPr id="17" name="عنصر نائب للتذييل 16"/>
          <p:cNvSpPr>
            <a:spLocks noGrp="1"/>
          </p:cNvSpPr>
          <p:nvPr>
            <p:ph type="ftr" sz="quarter" idx="11"/>
          </p:nvPr>
        </p:nvSpPr>
        <p:spPr>
          <a:xfrm>
            <a:off x="2898648" y="6355080"/>
            <a:ext cx="3474720" cy="365760"/>
          </a:xfrm>
        </p:spPr>
        <p:txBody>
          <a:bodyPr/>
          <a:lstStyle/>
          <a:p>
            <a:endParaRPr lang="en-GB"/>
          </a:p>
        </p:txBody>
      </p:sp>
      <p:sp>
        <p:nvSpPr>
          <p:cNvPr id="29" name="عنصر نائب لرقم الشريحة 28"/>
          <p:cNvSpPr>
            <a:spLocks noGrp="1"/>
          </p:cNvSpPr>
          <p:nvPr>
            <p:ph type="sldNum" sz="quarter" idx="12"/>
          </p:nvPr>
        </p:nvSpPr>
        <p:spPr>
          <a:xfrm>
            <a:off x="1216152" y="6355080"/>
            <a:ext cx="1219200" cy="365760"/>
          </a:xfrm>
        </p:spPr>
        <p:txBody>
          <a:bodyPr/>
          <a:lstStyle/>
          <a:p>
            <a:fld id="{408ABCD5-6DFD-4999-AE17-BC6B5AD97898}" type="slidenum">
              <a:rPr lang="en-GB" smtClean="0"/>
              <a:t>‹#›</a:t>
            </a:fld>
            <a:endParaRPr lang="en-GB"/>
          </a:p>
        </p:txBody>
      </p:sp>
      <p:sp>
        <p:nvSpPr>
          <p:cNvPr id="21" name="مستطيل 20"/>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مستطيل 32"/>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مستطيل 21"/>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مستطيل 31"/>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D0A21015-C2C0-43AC-8CA5-D3EE9B8E35AB}" type="datetimeFigureOut">
              <a:rPr lang="en-GB" smtClean="0"/>
              <a:t>31/03/2024</a:t>
            </a:fld>
            <a:endParaRPr lang="en-GB"/>
          </a:p>
        </p:txBody>
      </p:sp>
      <p:sp>
        <p:nvSpPr>
          <p:cNvPr id="5" name="عنصر نائب للتذييل 4"/>
          <p:cNvSpPr>
            <a:spLocks noGrp="1"/>
          </p:cNvSpPr>
          <p:nvPr>
            <p:ph type="ftr" sz="quarter" idx="11"/>
          </p:nvPr>
        </p:nvSpPr>
        <p:spPr/>
        <p:txBody>
          <a:bodyPr/>
          <a:lstStyle/>
          <a:p>
            <a:endParaRPr lang="en-GB"/>
          </a:p>
        </p:txBody>
      </p:sp>
      <p:sp>
        <p:nvSpPr>
          <p:cNvPr id="6" name="عنصر نائب لرقم الشريحة 5"/>
          <p:cNvSpPr>
            <a:spLocks noGrp="1"/>
          </p:cNvSpPr>
          <p:nvPr>
            <p:ph type="sldNum" sz="quarter" idx="12"/>
          </p:nvPr>
        </p:nvSpPr>
        <p:spPr/>
        <p:txBody>
          <a:bodyPr/>
          <a:lstStyle/>
          <a:p>
            <a:fld id="{408ABCD5-6DFD-4999-AE17-BC6B5AD97898}"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D0A21015-C2C0-43AC-8CA5-D3EE9B8E35AB}" type="datetimeFigureOut">
              <a:rPr lang="en-GB" smtClean="0"/>
              <a:t>31/03/2024</a:t>
            </a:fld>
            <a:endParaRPr lang="en-GB"/>
          </a:p>
        </p:txBody>
      </p:sp>
      <p:sp>
        <p:nvSpPr>
          <p:cNvPr id="5" name="عنصر نائب للتذييل 4"/>
          <p:cNvSpPr>
            <a:spLocks noGrp="1"/>
          </p:cNvSpPr>
          <p:nvPr>
            <p:ph type="ftr" sz="quarter" idx="11"/>
          </p:nvPr>
        </p:nvSpPr>
        <p:spPr/>
        <p:txBody>
          <a:bodyPr/>
          <a:lstStyle/>
          <a:p>
            <a:endParaRPr lang="en-GB"/>
          </a:p>
        </p:txBody>
      </p:sp>
      <p:sp>
        <p:nvSpPr>
          <p:cNvPr id="6" name="عنصر نائب لرقم الشريحة 5"/>
          <p:cNvSpPr>
            <a:spLocks noGrp="1"/>
          </p:cNvSpPr>
          <p:nvPr>
            <p:ph type="sldNum" sz="quarter" idx="12"/>
          </p:nvPr>
        </p:nvSpPr>
        <p:spPr/>
        <p:txBody>
          <a:bodyPr/>
          <a:lstStyle/>
          <a:p>
            <a:fld id="{408ABCD5-6DFD-4999-AE17-BC6B5AD97898}" type="slidenum">
              <a:rPr lang="en-GB" smtClean="0"/>
              <a:t>‹#›</a:t>
            </a:fld>
            <a:endParaRPr lang="en-GB"/>
          </a:p>
        </p:txBody>
      </p:sp>
      <p:sp>
        <p:nvSpPr>
          <p:cNvPr id="7" name="رابط مستقيم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مثلث متساوي الساقين 7"/>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رابط مستقيم 8"/>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4" name="عنصر نائب للتاريخ 3"/>
          <p:cNvSpPr>
            <a:spLocks noGrp="1"/>
          </p:cNvSpPr>
          <p:nvPr>
            <p:ph type="dt" sz="half" idx="10"/>
          </p:nvPr>
        </p:nvSpPr>
        <p:spPr/>
        <p:txBody>
          <a:bodyPr/>
          <a:lstStyle/>
          <a:p>
            <a:fld id="{D0A21015-C2C0-43AC-8CA5-D3EE9B8E35AB}" type="datetimeFigureOut">
              <a:rPr lang="en-GB" smtClean="0"/>
              <a:t>31/03/2024</a:t>
            </a:fld>
            <a:endParaRPr lang="en-GB"/>
          </a:p>
        </p:txBody>
      </p:sp>
      <p:sp>
        <p:nvSpPr>
          <p:cNvPr id="5" name="عنصر نائب للتذييل 4"/>
          <p:cNvSpPr>
            <a:spLocks noGrp="1"/>
          </p:cNvSpPr>
          <p:nvPr>
            <p:ph type="ftr" sz="quarter" idx="11"/>
          </p:nvPr>
        </p:nvSpPr>
        <p:spPr/>
        <p:txBody>
          <a:bodyPr/>
          <a:lstStyle/>
          <a:p>
            <a:endParaRPr lang="en-GB"/>
          </a:p>
        </p:txBody>
      </p:sp>
      <p:sp>
        <p:nvSpPr>
          <p:cNvPr id="6" name="عنصر نائب لرقم الشريحة 5"/>
          <p:cNvSpPr>
            <a:spLocks noGrp="1"/>
          </p:cNvSpPr>
          <p:nvPr>
            <p:ph type="sldNum" sz="quarter" idx="12"/>
          </p:nvPr>
        </p:nvSpPr>
        <p:spPr/>
        <p:txBody>
          <a:bodyPr/>
          <a:lstStyle/>
          <a:p>
            <a:fld id="{408ABCD5-6DFD-4999-AE17-BC6B5AD97898}" type="slidenum">
              <a:rPr lang="en-GB" smtClean="0"/>
              <a:t>‹#›</a:t>
            </a:fld>
            <a:endParaRPr lang="en-GB"/>
          </a:p>
        </p:txBody>
      </p:sp>
      <p:sp>
        <p:nvSpPr>
          <p:cNvPr id="8" name="عنصر نائب للمحتوى 7"/>
          <p:cNvSpPr>
            <a:spLocks noGrp="1"/>
          </p:cNvSpPr>
          <p:nvPr>
            <p:ph sz="quarter" idx="1"/>
          </p:nvPr>
        </p:nvSpPr>
        <p:spPr>
          <a:xfrm>
            <a:off x="457200" y="1219200"/>
            <a:ext cx="8229600" cy="493776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bg>
      <p:bgRef idx="1001">
        <a:schemeClr val="bg2"/>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a:xfrm>
            <a:off x="6400800" y="6355080"/>
            <a:ext cx="2286000" cy="365760"/>
          </a:xfrm>
        </p:spPr>
        <p:txBody>
          <a:bodyPr/>
          <a:lstStyle/>
          <a:p>
            <a:fld id="{D0A21015-C2C0-43AC-8CA5-D3EE9B8E35AB}" type="datetimeFigureOut">
              <a:rPr lang="en-GB" smtClean="0"/>
              <a:t>31/03/2024</a:t>
            </a:fld>
            <a:endParaRPr lang="en-GB"/>
          </a:p>
        </p:txBody>
      </p:sp>
      <p:sp>
        <p:nvSpPr>
          <p:cNvPr id="5" name="عنصر نائب للتذييل 4"/>
          <p:cNvSpPr>
            <a:spLocks noGrp="1"/>
          </p:cNvSpPr>
          <p:nvPr>
            <p:ph type="ftr" sz="quarter" idx="11"/>
          </p:nvPr>
        </p:nvSpPr>
        <p:spPr>
          <a:xfrm>
            <a:off x="2898648" y="6355080"/>
            <a:ext cx="3474720" cy="365760"/>
          </a:xfrm>
        </p:spPr>
        <p:txBody>
          <a:bodyPr/>
          <a:lstStyle/>
          <a:p>
            <a:endParaRPr lang="en-GB"/>
          </a:p>
        </p:txBody>
      </p:sp>
      <p:sp>
        <p:nvSpPr>
          <p:cNvPr id="6" name="عنصر نائب لرقم الشريحة 5"/>
          <p:cNvSpPr>
            <a:spLocks noGrp="1"/>
          </p:cNvSpPr>
          <p:nvPr>
            <p:ph type="sldNum" sz="quarter" idx="12"/>
          </p:nvPr>
        </p:nvSpPr>
        <p:spPr>
          <a:xfrm>
            <a:off x="1069848" y="6355080"/>
            <a:ext cx="1520952" cy="365760"/>
          </a:xfrm>
        </p:spPr>
        <p:txBody>
          <a:bodyPr/>
          <a:lstStyle/>
          <a:p>
            <a:fld id="{408ABCD5-6DFD-4999-AE17-BC6B5AD97898}" type="slidenum">
              <a:rPr lang="en-GB" smtClean="0"/>
              <a:t>‹#›</a:t>
            </a:fld>
            <a:endParaRPr lang="en-GB"/>
          </a:p>
        </p:txBody>
      </p:sp>
      <p:sp>
        <p:nvSpPr>
          <p:cNvPr id="7" name="مستطيل 6"/>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مستطيل 7"/>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28600"/>
            <a:ext cx="8229600" cy="914400"/>
          </a:xfrm>
        </p:spPr>
        <p:txBody>
          <a:bodyPr/>
          <a:lstStyle/>
          <a:p>
            <a:r>
              <a:rPr kumimoji="0" lang="ar-SA" smtClean="0"/>
              <a:t>انقر لتحرير نمط العنوان الرئيسي</a:t>
            </a:r>
            <a:endParaRPr kumimoji="0" lang="en-US"/>
          </a:p>
        </p:txBody>
      </p:sp>
      <p:sp>
        <p:nvSpPr>
          <p:cNvPr id="5" name="عنصر نائب للتاريخ 4"/>
          <p:cNvSpPr>
            <a:spLocks noGrp="1"/>
          </p:cNvSpPr>
          <p:nvPr>
            <p:ph type="dt" sz="half" idx="10"/>
          </p:nvPr>
        </p:nvSpPr>
        <p:spPr/>
        <p:txBody>
          <a:bodyPr/>
          <a:lstStyle/>
          <a:p>
            <a:fld id="{D0A21015-C2C0-43AC-8CA5-D3EE9B8E35AB}" type="datetimeFigureOut">
              <a:rPr lang="en-GB" smtClean="0"/>
              <a:t>31/03/2024</a:t>
            </a:fld>
            <a:endParaRPr lang="en-GB"/>
          </a:p>
        </p:txBody>
      </p:sp>
      <p:sp>
        <p:nvSpPr>
          <p:cNvPr id="6" name="عنصر نائب للتذييل 5"/>
          <p:cNvSpPr>
            <a:spLocks noGrp="1"/>
          </p:cNvSpPr>
          <p:nvPr>
            <p:ph type="ftr" sz="quarter" idx="11"/>
          </p:nvPr>
        </p:nvSpPr>
        <p:spPr/>
        <p:txBody>
          <a:bodyPr/>
          <a:lstStyle/>
          <a:p>
            <a:endParaRPr lang="en-GB"/>
          </a:p>
        </p:txBody>
      </p:sp>
      <p:sp>
        <p:nvSpPr>
          <p:cNvPr id="7" name="عنصر نائب لرقم الشريحة 6"/>
          <p:cNvSpPr>
            <a:spLocks noGrp="1"/>
          </p:cNvSpPr>
          <p:nvPr>
            <p:ph type="sldNum" sz="quarter" idx="12"/>
          </p:nvPr>
        </p:nvSpPr>
        <p:spPr/>
        <p:txBody>
          <a:bodyPr/>
          <a:lstStyle/>
          <a:p>
            <a:fld id="{408ABCD5-6DFD-4999-AE17-BC6B5AD97898}" type="slidenum">
              <a:rPr lang="en-GB" smtClean="0"/>
              <a:t>‹#›</a:t>
            </a:fld>
            <a:endParaRPr lang="en-GB"/>
          </a:p>
        </p:txBody>
      </p:sp>
      <p:sp>
        <p:nvSpPr>
          <p:cNvPr id="9" name="عنصر نائب للمحتوى 8"/>
          <p:cNvSpPr>
            <a:spLocks noGrp="1"/>
          </p:cNvSpPr>
          <p:nvPr>
            <p:ph sz="quarter" idx="1"/>
          </p:nvPr>
        </p:nvSpPr>
        <p:spPr>
          <a:xfrm>
            <a:off x="457200" y="1219200"/>
            <a:ext cx="4041648" cy="493776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1" name="عنصر نائب للمحتوى 10"/>
          <p:cNvSpPr>
            <a:spLocks noGrp="1"/>
          </p:cNvSpPr>
          <p:nvPr>
            <p:ph sz="quarter" idx="2"/>
          </p:nvPr>
        </p:nvSpPr>
        <p:spPr>
          <a:xfrm>
            <a:off x="4632198" y="1216152"/>
            <a:ext cx="4041648" cy="493776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28600"/>
            <a:ext cx="8229600" cy="914400"/>
          </a:xfrm>
        </p:spPr>
        <p:txBody>
          <a:bodyPr anchor="ctr"/>
          <a:lstStyle>
            <a:lvl1pPr>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7" name="عنصر نائب للتاريخ 6"/>
          <p:cNvSpPr>
            <a:spLocks noGrp="1"/>
          </p:cNvSpPr>
          <p:nvPr>
            <p:ph type="dt" sz="half" idx="10"/>
          </p:nvPr>
        </p:nvSpPr>
        <p:spPr/>
        <p:txBody>
          <a:bodyPr/>
          <a:lstStyle/>
          <a:p>
            <a:fld id="{D0A21015-C2C0-43AC-8CA5-D3EE9B8E35AB}" type="datetimeFigureOut">
              <a:rPr lang="en-GB" smtClean="0"/>
              <a:t>31/03/2024</a:t>
            </a:fld>
            <a:endParaRPr lang="en-GB"/>
          </a:p>
        </p:txBody>
      </p:sp>
      <p:sp>
        <p:nvSpPr>
          <p:cNvPr id="8" name="عنصر نائب للتذييل 7"/>
          <p:cNvSpPr>
            <a:spLocks noGrp="1"/>
          </p:cNvSpPr>
          <p:nvPr>
            <p:ph type="ftr" sz="quarter" idx="11"/>
          </p:nvPr>
        </p:nvSpPr>
        <p:spPr/>
        <p:txBody>
          <a:bodyPr/>
          <a:lstStyle/>
          <a:p>
            <a:endParaRPr lang="en-GB"/>
          </a:p>
        </p:txBody>
      </p:sp>
      <p:sp>
        <p:nvSpPr>
          <p:cNvPr id="9" name="عنصر نائب لرقم الشريحة 8"/>
          <p:cNvSpPr>
            <a:spLocks noGrp="1"/>
          </p:cNvSpPr>
          <p:nvPr>
            <p:ph type="sldNum" sz="quarter" idx="12"/>
          </p:nvPr>
        </p:nvSpPr>
        <p:spPr/>
        <p:txBody>
          <a:bodyPr/>
          <a:lstStyle/>
          <a:p>
            <a:fld id="{408ABCD5-6DFD-4999-AE17-BC6B5AD97898}" type="slidenum">
              <a:rPr lang="en-GB" smtClean="0"/>
              <a:t>‹#›</a:t>
            </a:fld>
            <a:endParaRPr lang="en-GB"/>
          </a:p>
        </p:txBody>
      </p:sp>
      <p:sp>
        <p:nvSpPr>
          <p:cNvPr id="11" name="عنصر نائب للمحتوى 10"/>
          <p:cNvSpPr>
            <a:spLocks noGrp="1"/>
          </p:cNvSpPr>
          <p:nvPr>
            <p:ph sz="quarter" idx="2"/>
          </p:nvPr>
        </p:nvSpPr>
        <p:spPr>
          <a:xfrm>
            <a:off x="457200" y="2133600"/>
            <a:ext cx="4038600" cy="40386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3" name="عنصر نائب للمحتوى 12"/>
          <p:cNvSpPr>
            <a:spLocks noGrp="1"/>
          </p:cNvSpPr>
          <p:nvPr>
            <p:ph sz="quarter" idx="4"/>
          </p:nvPr>
        </p:nvSpPr>
        <p:spPr>
          <a:xfrm>
            <a:off x="4648200" y="2133600"/>
            <a:ext cx="4038600" cy="40386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28600"/>
            <a:ext cx="8229600" cy="914400"/>
          </a:xfrm>
        </p:spPr>
        <p:txBody>
          <a:bodyPr/>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p>
            <a:fld id="{D0A21015-C2C0-43AC-8CA5-D3EE9B8E35AB}" type="datetimeFigureOut">
              <a:rPr lang="en-GB" smtClean="0"/>
              <a:t>31/03/2024</a:t>
            </a:fld>
            <a:endParaRPr lang="en-GB"/>
          </a:p>
        </p:txBody>
      </p:sp>
      <p:sp>
        <p:nvSpPr>
          <p:cNvPr id="4" name="عنصر نائب للتذييل 3"/>
          <p:cNvSpPr>
            <a:spLocks noGrp="1"/>
          </p:cNvSpPr>
          <p:nvPr>
            <p:ph type="ftr" sz="quarter" idx="11"/>
          </p:nvPr>
        </p:nvSpPr>
        <p:spPr/>
        <p:txBody>
          <a:bodyPr/>
          <a:lstStyle/>
          <a:p>
            <a:endParaRPr lang="en-GB"/>
          </a:p>
        </p:txBody>
      </p:sp>
      <p:sp>
        <p:nvSpPr>
          <p:cNvPr id="5" name="عنصر نائب لرقم الشريحة 4"/>
          <p:cNvSpPr>
            <a:spLocks noGrp="1"/>
          </p:cNvSpPr>
          <p:nvPr>
            <p:ph type="sldNum" sz="quarter" idx="12"/>
          </p:nvPr>
        </p:nvSpPr>
        <p:spPr/>
        <p:txBody>
          <a:bodyPr/>
          <a:lstStyle/>
          <a:p>
            <a:fld id="{408ABCD5-6DFD-4999-AE17-BC6B5AD97898}" type="slidenum">
              <a:rPr lang="en-GB" smtClean="0"/>
              <a:t>‹#›</a:t>
            </a:fld>
            <a:endParaRPr lang="en-GB"/>
          </a:p>
        </p:txBody>
      </p:sp>
      <p:sp>
        <p:nvSpPr>
          <p:cNvPr id="6" name="مثلث متساوي الساقين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D0A21015-C2C0-43AC-8CA5-D3EE9B8E35AB}" type="datetimeFigureOut">
              <a:rPr lang="en-GB" smtClean="0"/>
              <a:t>31/03/2024</a:t>
            </a:fld>
            <a:endParaRPr lang="en-GB"/>
          </a:p>
        </p:txBody>
      </p:sp>
      <p:sp>
        <p:nvSpPr>
          <p:cNvPr id="3" name="عنصر نائب للتذييل 2"/>
          <p:cNvSpPr>
            <a:spLocks noGrp="1"/>
          </p:cNvSpPr>
          <p:nvPr>
            <p:ph type="ftr" sz="quarter" idx="11"/>
          </p:nvPr>
        </p:nvSpPr>
        <p:spPr/>
        <p:txBody>
          <a:bodyPr/>
          <a:lstStyle/>
          <a:p>
            <a:endParaRPr lang="en-GB"/>
          </a:p>
        </p:txBody>
      </p:sp>
      <p:sp>
        <p:nvSpPr>
          <p:cNvPr id="4" name="عنصر نائب لرقم الشريحة 3"/>
          <p:cNvSpPr>
            <a:spLocks noGrp="1"/>
          </p:cNvSpPr>
          <p:nvPr>
            <p:ph type="sldNum" sz="quarter" idx="12"/>
          </p:nvPr>
        </p:nvSpPr>
        <p:spPr/>
        <p:txBody>
          <a:bodyPr/>
          <a:lstStyle/>
          <a:p>
            <a:fld id="{408ABCD5-6DFD-4999-AE17-BC6B5AD97898}" type="slidenum">
              <a:rPr lang="en-GB" smtClean="0"/>
              <a:t>‹#›</a:t>
            </a:fld>
            <a:endParaRPr lang="en-GB"/>
          </a:p>
        </p:txBody>
      </p:sp>
      <p:sp>
        <p:nvSpPr>
          <p:cNvPr id="5" name="رابط مستقيم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مثلث متساوي الساقين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D0A21015-C2C0-43AC-8CA5-D3EE9B8E35AB}" type="datetimeFigureOut">
              <a:rPr lang="en-GB" smtClean="0"/>
              <a:t>31/03/2024</a:t>
            </a:fld>
            <a:endParaRPr lang="en-GB"/>
          </a:p>
        </p:txBody>
      </p:sp>
      <p:sp>
        <p:nvSpPr>
          <p:cNvPr id="6" name="عنصر نائب للتذييل 5"/>
          <p:cNvSpPr>
            <a:spLocks noGrp="1"/>
          </p:cNvSpPr>
          <p:nvPr>
            <p:ph type="ftr" sz="quarter" idx="11"/>
          </p:nvPr>
        </p:nvSpPr>
        <p:spPr/>
        <p:txBody>
          <a:bodyPr/>
          <a:lstStyle/>
          <a:p>
            <a:endParaRPr lang="en-GB"/>
          </a:p>
        </p:txBody>
      </p:sp>
      <p:sp>
        <p:nvSpPr>
          <p:cNvPr id="7" name="عنصر نائب لرقم الشريحة 6"/>
          <p:cNvSpPr>
            <a:spLocks noGrp="1"/>
          </p:cNvSpPr>
          <p:nvPr>
            <p:ph type="sldNum" sz="quarter" idx="12"/>
          </p:nvPr>
        </p:nvSpPr>
        <p:spPr/>
        <p:txBody>
          <a:bodyPr/>
          <a:lstStyle/>
          <a:p>
            <a:fld id="{408ABCD5-6DFD-4999-AE17-BC6B5AD97898}" type="slidenum">
              <a:rPr lang="en-GB" smtClean="0"/>
              <a:t>‹#›</a:t>
            </a:fld>
            <a:endParaRPr lang="en-GB"/>
          </a:p>
        </p:txBody>
      </p:sp>
      <p:sp>
        <p:nvSpPr>
          <p:cNvPr id="8" name="رابط مستقيم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رابط مستقيم 9"/>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مثلث متساوي الساقين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عنصر نائب للمحتوى 11"/>
          <p:cNvSpPr>
            <a:spLocks noGrp="1"/>
          </p:cNvSpPr>
          <p:nvPr>
            <p:ph sz="quarter" idx="1"/>
          </p:nvPr>
        </p:nvSpPr>
        <p:spPr>
          <a:xfrm>
            <a:off x="304800" y="304800"/>
            <a:ext cx="5715000" cy="57150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bg>
      <p:bgRef idx="1001">
        <a:schemeClr val="bg2"/>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ar-SA" smtClean="0"/>
              <a:t>انقر لتحرير نمط العنوان الرئيسي</a:t>
            </a:r>
            <a:endParaRPr kumimoji="0" lang="en-US"/>
          </a:p>
        </p:txBody>
      </p:sp>
      <p:sp>
        <p:nvSpPr>
          <p:cNvPr id="3" name="عنصر نائب للصورة 2"/>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ar-SA" smtClean="0"/>
              <a:t>انقر فوق الأيقونة لإضافة صورة</a:t>
            </a:r>
            <a:endParaRPr kumimoji="0" lang="en-US" dirty="0"/>
          </a:p>
        </p:txBody>
      </p:sp>
      <p:sp>
        <p:nvSpPr>
          <p:cNvPr id="4" name="عنصر نائب للنص 3"/>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D0A21015-C2C0-43AC-8CA5-D3EE9B8E35AB}" type="datetimeFigureOut">
              <a:rPr lang="en-GB" smtClean="0"/>
              <a:t>31/03/2024</a:t>
            </a:fld>
            <a:endParaRPr lang="en-GB"/>
          </a:p>
        </p:txBody>
      </p:sp>
      <p:sp>
        <p:nvSpPr>
          <p:cNvPr id="6" name="عنصر نائب للتذييل 5"/>
          <p:cNvSpPr>
            <a:spLocks noGrp="1"/>
          </p:cNvSpPr>
          <p:nvPr>
            <p:ph type="ftr" sz="quarter" idx="11"/>
          </p:nvPr>
        </p:nvSpPr>
        <p:spPr/>
        <p:txBody>
          <a:bodyPr/>
          <a:lstStyle/>
          <a:p>
            <a:endParaRPr lang="en-GB"/>
          </a:p>
        </p:txBody>
      </p:sp>
      <p:sp>
        <p:nvSpPr>
          <p:cNvPr id="7" name="عنصر نائب لرقم الشريحة 6"/>
          <p:cNvSpPr>
            <a:spLocks noGrp="1"/>
          </p:cNvSpPr>
          <p:nvPr>
            <p:ph type="sldNum" sz="quarter" idx="12"/>
          </p:nvPr>
        </p:nvSpPr>
        <p:spPr/>
        <p:txBody>
          <a:bodyPr/>
          <a:lstStyle/>
          <a:p>
            <a:fld id="{408ABCD5-6DFD-4999-AE17-BC6B5AD97898}" type="slidenum">
              <a:rPr lang="en-GB" smtClean="0"/>
              <a:t>‹#›</a:t>
            </a:fld>
            <a:endParaRPr lang="en-GB"/>
          </a:p>
        </p:txBody>
      </p:sp>
      <p:sp>
        <p:nvSpPr>
          <p:cNvPr id="8" name="رابط مستقيم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مثلث متساوي الساقين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مستطيل 9"/>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عنصر نائب للعنوان 21"/>
          <p:cNvSpPr>
            <a:spLocks noGrp="1"/>
          </p:cNvSpPr>
          <p:nvPr>
            <p:ph type="title"/>
          </p:nvPr>
        </p:nvSpPr>
        <p:spPr>
          <a:xfrm>
            <a:off x="457200" y="152400"/>
            <a:ext cx="8229600" cy="990600"/>
          </a:xfrm>
          <a:prstGeom prst="rect">
            <a:avLst/>
          </a:prstGeom>
        </p:spPr>
        <p:txBody>
          <a:bodyPr vert="horz" anchor="b" anchorCtr="0">
            <a:normAutofit/>
          </a:bodyPr>
          <a:lstStyle/>
          <a:p>
            <a:r>
              <a:rPr kumimoji="0" lang="ar-SA" smtClean="0"/>
              <a:t>انقر لتحرير نمط العنوان الرئيسي</a:t>
            </a:r>
            <a:endParaRPr kumimoji="0" lang="en-US"/>
          </a:p>
        </p:txBody>
      </p:sp>
      <p:sp>
        <p:nvSpPr>
          <p:cNvPr id="13" name="عنصر نائب للنص 12"/>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4" name="عنصر نائب للتاريخ 13"/>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D0A21015-C2C0-43AC-8CA5-D3EE9B8E35AB}" type="datetimeFigureOut">
              <a:rPr lang="en-GB" smtClean="0"/>
              <a:t>31/03/2024</a:t>
            </a:fld>
            <a:endParaRPr lang="en-GB"/>
          </a:p>
        </p:txBody>
      </p:sp>
      <p:sp>
        <p:nvSpPr>
          <p:cNvPr id="3" name="عنصر نائب للتذييل 2"/>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endParaRPr lang="en-GB"/>
          </a:p>
        </p:txBody>
      </p:sp>
      <p:sp>
        <p:nvSpPr>
          <p:cNvPr id="23" name="عنصر نائب لرقم الشريحة 22"/>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408ABCD5-6DFD-4999-AE17-BC6B5AD97898}" type="slidenum">
              <a:rPr lang="en-GB" smtClean="0"/>
              <a:t>‹#›</a:t>
            </a:fld>
            <a:endParaRPr lang="en-GB"/>
          </a:p>
        </p:txBody>
      </p:sp>
      <p:sp>
        <p:nvSpPr>
          <p:cNvPr id="28" name="رابط مستقيم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29" name="رابط مستقيم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مثلث متساوي الساقين 9"/>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ww.sciencedirect.com/topics/medicine-and-dentistry/theca-cell" TargetMode="External"/><Relationship Id="rId2" Type="http://schemas.openxmlformats.org/officeDocument/2006/relationships/hyperlink" Target="https://www.sciencedirect.com/topics/medicine-and-dentistry/granulosa-cell" TargetMode="External"/><Relationship Id="rId1" Type="http://schemas.openxmlformats.org/officeDocument/2006/relationships/slideLayout" Target="../slideLayouts/slideLayout2.xml"/><Relationship Id="rId4" Type="http://schemas.openxmlformats.org/officeDocument/2006/relationships/hyperlink" Target="https://www.sciencedirect.com/topics/medicine-and-dentistry/luteinization"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r>
              <a:rPr lang="en-GB" dirty="0" smtClean="0"/>
              <a:t>Female Reproductive system</a:t>
            </a:r>
            <a:endParaRPr lang="en-GB" dirty="0"/>
          </a:p>
        </p:txBody>
      </p:sp>
      <p:sp>
        <p:nvSpPr>
          <p:cNvPr id="3" name="عنوان فرعي 2"/>
          <p:cNvSpPr>
            <a:spLocks noGrp="1"/>
          </p:cNvSpPr>
          <p:nvPr>
            <p:ph type="subTitle" idx="1"/>
          </p:nvPr>
        </p:nvSpPr>
        <p:spPr/>
        <p:txBody>
          <a:bodyPr/>
          <a:lstStyle/>
          <a:p>
            <a:r>
              <a:rPr lang="en-GB" dirty="0" smtClean="0"/>
              <a:t>by: dr. </a:t>
            </a:r>
            <a:r>
              <a:rPr lang="en-GB" dirty="0" err="1" smtClean="0"/>
              <a:t>yasmeen</a:t>
            </a:r>
            <a:r>
              <a:rPr lang="en-GB" dirty="0" smtClean="0"/>
              <a:t> </a:t>
            </a:r>
            <a:r>
              <a:rPr lang="en-GB" dirty="0" err="1" smtClean="0"/>
              <a:t>jasim</a:t>
            </a:r>
            <a:endParaRPr lang="en-GB" dirty="0"/>
          </a:p>
        </p:txBody>
      </p:sp>
    </p:spTree>
    <p:extLst>
      <p:ext uri="{BB962C8B-B14F-4D97-AF65-F5344CB8AC3E}">
        <p14:creationId xmlns:p14="http://schemas.microsoft.com/office/powerpoint/2010/main" val="360392230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778098"/>
          </a:xfrm>
        </p:spPr>
        <p:txBody>
          <a:bodyPr/>
          <a:lstStyle/>
          <a:p>
            <a:r>
              <a:rPr lang="en-GB" dirty="0" err="1" smtClean="0">
                <a:solidFill>
                  <a:srgbClr val="FF0000"/>
                </a:solidFill>
              </a:rPr>
              <a:t>Pyosalpinx</a:t>
            </a:r>
            <a:endParaRPr lang="en-GB" dirty="0">
              <a:solidFill>
                <a:srgbClr val="FF0000"/>
              </a:solidFill>
            </a:endParaRPr>
          </a:p>
        </p:txBody>
      </p:sp>
      <p:sp>
        <p:nvSpPr>
          <p:cNvPr id="3" name="عنصر نائب للمحتوى 2"/>
          <p:cNvSpPr>
            <a:spLocks noGrp="1"/>
          </p:cNvSpPr>
          <p:nvPr>
            <p:ph sz="quarter" idx="1"/>
          </p:nvPr>
        </p:nvSpPr>
        <p:spPr>
          <a:xfrm>
            <a:off x="457200" y="1124744"/>
            <a:ext cx="8229600" cy="5001419"/>
          </a:xfrm>
        </p:spPr>
        <p:txBody>
          <a:bodyPr/>
          <a:lstStyle/>
          <a:p>
            <a:pPr marL="0" indent="0" algn="just">
              <a:buNone/>
            </a:pPr>
            <a:r>
              <a:rPr lang="en-GB" dirty="0" smtClean="0"/>
              <a:t>	</a:t>
            </a:r>
            <a:r>
              <a:rPr lang="en-GB" sz="2400" dirty="0" err="1" smtClean="0">
                <a:solidFill>
                  <a:srgbClr val="FF0000"/>
                </a:solidFill>
                <a:cs typeface="Times New Roman" pitchFamily="18" charset="0"/>
              </a:rPr>
              <a:t>Pyosalpinx</a:t>
            </a:r>
            <a:r>
              <a:rPr lang="en-GB" sz="2400" dirty="0" smtClean="0">
                <a:solidFill>
                  <a:srgbClr val="FF0000"/>
                </a:solidFill>
                <a:cs typeface="Times New Roman" pitchFamily="18" charset="0"/>
              </a:rPr>
              <a:t> </a:t>
            </a:r>
            <a:r>
              <a:rPr lang="en-GB" sz="2400" dirty="0">
                <a:cs typeface="Times New Roman" pitchFamily="18" charset="0"/>
              </a:rPr>
              <a:t>or tubal abscess is an obstruction of the Fallopian tube, resulting in pus accumulation, which commonly results from the spread of bacteria from the lower genital tract. It is a serious complication from untreated or inadequately treated acute pelvic inflammatory disease associated with high </a:t>
            </a:r>
            <a:r>
              <a:rPr lang="en-GB" sz="2400" dirty="0" smtClean="0">
                <a:cs typeface="Times New Roman" pitchFamily="18" charset="0"/>
              </a:rPr>
              <a:t>morbidity.</a:t>
            </a:r>
          </a:p>
          <a:p>
            <a:pPr marL="0" indent="0" algn="just">
              <a:buNone/>
            </a:pPr>
            <a:r>
              <a:rPr lang="en-GB" sz="2400" dirty="0" smtClean="0">
                <a:solidFill>
                  <a:srgbClr val="FF0000"/>
                </a:solidFill>
                <a:cs typeface="Times New Roman" pitchFamily="18" charset="0"/>
              </a:rPr>
              <a:t>Microscopically</a:t>
            </a:r>
            <a:r>
              <a:rPr lang="en-GB" sz="2400" dirty="0" smtClean="0">
                <a:cs typeface="Times New Roman" pitchFamily="18" charset="0"/>
              </a:rPr>
              <a:t>, a large number of neutrophils as well as other types of inflammatory cells are observed inside the tissues and in the mucous cysts, and squamous metaplasia of the epithelium may be observed.</a:t>
            </a:r>
            <a:endParaRPr lang="en-GB" sz="2400" dirty="0">
              <a:cs typeface="Times New Roman" pitchFamily="18" charset="0"/>
            </a:endParaRPr>
          </a:p>
        </p:txBody>
      </p:sp>
    </p:spTree>
    <p:extLst>
      <p:ext uri="{BB962C8B-B14F-4D97-AF65-F5344CB8AC3E}">
        <p14:creationId xmlns:p14="http://schemas.microsoft.com/office/powerpoint/2010/main" val="414754140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GB" dirty="0" smtClean="0"/>
              <a:t>Uterus </a:t>
            </a:r>
            <a:endParaRPr lang="en-GB" dirty="0"/>
          </a:p>
        </p:txBody>
      </p:sp>
      <p:sp>
        <p:nvSpPr>
          <p:cNvPr id="3" name="عنصر نائب للمحتوى 2"/>
          <p:cNvSpPr>
            <a:spLocks noGrp="1"/>
          </p:cNvSpPr>
          <p:nvPr>
            <p:ph sz="quarter" idx="1"/>
          </p:nvPr>
        </p:nvSpPr>
        <p:spPr/>
        <p:txBody>
          <a:bodyPr>
            <a:normAutofit/>
          </a:bodyPr>
          <a:lstStyle/>
          <a:p>
            <a:r>
              <a:rPr lang="en-GB" dirty="0" err="1" smtClean="0">
                <a:solidFill>
                  <a:srgbClr val="FF0000"/>
                </a:solidFill>
              </a:rPr>
              <a:t>Metritis</a:t>
            </a:r>
            <a:endParaRPr lang="en-GB" dirty="0" smtClean="0">
              <a:solidFill>
                <a:srgbClr val="FF0000"/>
              </a:solidFill>
            </a:endParaRPr>
          </a:p>
          <a:p>
            <a:pPr marL="0" indent="0">
              <a:buNone/>
            </a:pPr>
            <a:r>
              <a:rPr lang="en-GB" dirty="0" smtClean="0">
                <a:solidFill>
                  <a:srgbClr val="FF0000"/>
                </a:solidFill>
              </a:rPr>
              <a:t>	</a:t>
            </a:r>
            <a:r>
              <a:rPr lang="en-GB" dirty="0" err="1" smtClean="0">
                <a:solidFill>
                  <a:srgbClr val="FF0000"/>
                </a:solidFill>
              </a:rPr>
              <a:t>Metritis</a:t>
            </a:r>
            <a:r>
              <a:rPr lang="en-GB" dirty="0" smtClean="0">
                <a:solidFill>
                  <a:srgbClr val="FF0000"/>
                </a:solidFill>
              </a:rPr>
              <a:t> :</a:t>
            </a:r>
            <a:r>
              <a:rPr lang="en-GB" dirty="0" smtClean="0"/>
              <a:t> </a:t>
            </a:r>
            <a:r>
              <a:rPr lang="en-GB" dirty="0"/>
              <a:t>the inflammation of uterus characterized by </a:t>
            </a:r>
            <a:r>
              <a:rPr lang="en-GB" dirty="0" err="1"/>
              <a:t>suppurative</a:t>
            </a:r>
            <a:r>
              <a:rPr lang="en-GB" dirty="0"/>
              <a:t> exudate, </a:t>
            </a:r>
            <a:r>
              <a:rPr lang="en-GB" dirty="0" err="1"/>
              <a:t>hemorrhage</a:t>
            </a:r>
            <a:r>
              <a:rPr lang="en-GB" dirty="0"/>
              <a:t> and necrosis of uterus. </a:t>
            </a:r>
            <a:r>
              <a:rPr lang="en-GB" dirty="0" err="1">
                <a:solidFill>
                  <a:srgbClr val="FF0000"/>
                </a:solidFill>
              </a:rPr>
              <a:t>Etiology</a:t>
            </a:r>
            <a:r>
              <a:rPr lang="en-GB" dirty="0"/>
              <a:t> </a:t>
            </a:r>
            <a:endParaRPr lang="en-GB" dirty="0" smtClean="0"/>
          </a:p>
          <a:p>
            <a:pPr marL="0" indent="0">
              <a:buNone/>
            </a:pPr>
            <a:r>
              <a:rPr lang="en-GB" dirty="0" smtClean="0"/>
              <a:t>• </a:t>
            </a:r>
            <a:r>
              <a:rPr lang="en-GB" dirty="0" err="1"/>
              <a:t>Actinomyces</a:t>
            </a:r>
            <a:r>
              <a:rPr lang="en-GB" dirty="0"/>
              <a:t> </a:t>
            </a:r>
            <a:r>
              <a:rPr lang="en-GB" dirty="0" err="1"/>
              <a:t>pyogenes</a:t>
            </a:r>
            <a:r>
              <a:rPr lang="en-GB" dirty="0"/>
              <a:t> </a:t>
            </a:r>
            <a:endParaRPr lang="en-GB" dirty="0" smtClean="0"/>
          </a:p>
          <a:p>
            <a:pPr marL="0" indent="0">
              <a:buNone/>
            </a:pPr>
            <a:r>
              <a:rPr lang="en-GB" dirty="0" smtClean="0"/>
              <a:t>• </a:t>
            </a:r>
            <a:r>
              <a:rPr lang="en-GB" dirty="0" err="1"/>
              <a:t>E.coli</a:t>
            </a:r>
            <a:r>
              <a:rPr lang="en-GB" dirty="0"/>
              <a:t> </a:t>
            </a:r>
            <a:endParaRPr lang="en-GB" dirty="0" smtClean="0"/>
          </a:p>
          <a:p>
            <a:pPr marL="0" indent="0">
              <a:buNone/>
            </a:pPr>
            <a:r>
              <a:rPr lang="en-GB" dirty="0" smtClean="0"/>
              <a:t>• </a:t>
            </a:r>
            <a:r>
              <a:rPr lang="en-GB" dirty="0"/>
              <a:t>Staphylococci </a:t>
            </a:r>
            <a:endParaRPr lang="en-GB" dirty="0" smtClean="0"/>
          </a:p>
          <a:p>
            <a:pPr marL="0" indent="0">
              <a:buNone/>
            </a:pPr>
            <a:r>
              <a:rPr lang="en-GB" dirty="0" smtClean="0"/>
              <a:t>• </a:t>
            </a:r>
            <a:r>
              <a:rPr lang="en-GB" dirty="0"/>
              <a:t>Streptococci </a:t>
            </a:r>
            <a:endParaRPr lang="en-GB" dirty="0" smtClean="0"/>
          </a:p>
          <a:p>
            <a:pPr marL="0" indent="0">
              <a:buNone/>
            </a:pPr>
            <a:r>
              <a:rPr lang="en-GB" dirty="0" smtClean="0"/>
              <a:t>• </a:t>
            </a:r>
            <a:r>
              <a:rPr lang="en-GB" dirty="0" err="1"/>
              <a:t>Trichomonas</a:t>
            </a:r>
            <a:r>
              <a:rPr lang="en-GB" dirty="0"/>
              <a:t> </a:t>
            </a:r>
            <a:r>
              <a:rPr lang="en-GB" dirty="0" smtClean="0"/>
              <a:t>foetus</a:t>
            </a:r>
          </a:p>
          <a:p>
            <a:pPr marL="0" indent="0">
              <a:buNone/>
            </a:pPr>
            <a:r>
              <a:rPr lang="en-GB" dirty="0" smtClean="0"/>
              <a:t> </a:t>
            </a:r>
            <a:r>
              <a:rPr lang="en-GB" dirty="0"/>
              <a:t>• Campylobacter </a:t>
            </a:r>
            <a:r>
              <a:rPr lang="en-GB" dirty="0" smtClean="0"/>
              <a:t>foetus.</a:t>
            </a:r>
          </a:p>
          <a:p>
            <a:endParaRPr lang="en-GB" dirty="0"/>
          </a:p>
        </p:txBody>
      </p:sp>
    </p:spTree>
    <p:extLst>
      <p:ext uri="{BB962C8B-B14F-4D97-AF65-F5344CB8AC3E}">
        <p14:creationId xmlns:p14="http://schemas.microsoft.com/office/powerpoint/2010/main" val="83290679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en-GB" dirty="0">
                <a:solidFill>
                  <a:srgbClr val="FF0000"/>
                </a:solidFill>
              </a:rPr>
              <a:t>Macroscopic and microscopic features </a:t>
            </a:r>
            <a:br>
              <a:rPr lang="en-GB" dirty="0">
                <a:solidFill>
                  <a:srgbClr val="FF0000"/>
                </a:solidFill>
              </a:rPr>
            </a:br>
            <a:endParaRPr lang="en-GB" dirty="0"/>
          </a:p>
        </p:txBody>
      </p:sp>
      <p:sp>
        <p:nvSpPr>
          <p:cNvPr id="3" name="عنصر نائب للمحتوى 2"/>
          <p:cNvSpPr>
            <a:spLocks noGrp="1"/>
          </p:cNvSpPr>
          <p:nvPr>
            <p:ph sz="quarter" idx="1"/>
          </p:nvPr>
        </p:nvSpPr>
        <p:spPr/>
        <p:txBody>
          <a:bodyPr/>
          <a:lstStyle/>
          <a:p>
            <a:pPr algn="just"/>
            <a:r>
              <a:rPr lang="en-GB" dirty="0" smtClean="0"/>
              <a:t>• </a:t>
            </a:r>
            <a:r>
              <a:rPr lang="en-GB" dirty="0"/>
              <a:t>Congestion, catarrhal or purulent exudate </a:t>
            </a:r>
            <a:endParaRPr lang="en-GB" dirty="0" smtClean="0"/>
          </a:p>
          <a:p>
            <a:pPr marL="0" indent="0" algn="just">
              <a:buNone/>
            </a:pPr>
            <a:r>
              <a:rPr lang="en-GB" dirty="0" smtClean="0"/>
              <a:t> • </a:t>
            </a:r>
            <a:r>
              <a:rPr lang="en-GB" dirty="0" err="1"/>
              <a:t>Hemorrhage</a:t>
            </a:r>
            <a:r>
              <a:rPr lang="en-GB" dirty="0"/>
              <a:t> </a:t>
            </a:r>
            <a:endParaRPr lang="en-GB" dirty="0" smtClean="0"/>
          </a:p>
          <a:p>
            <a:pPr marL="0" indent="0" algn="just">
              <a:buNone/>
            </a:pPr>
            <a:r>
              <a:rPr lang="en-GB" dirty="0" smtClean="0"/>
              <a:t> • </a:t>
            </a:r>
            <a:r>
              <a:rPr lang="en-GB" dirty="0"/>
              <a:t>Enlargement, oedema </a:t>
            </a:r>
            <a:endParaRPr lang="en-GB" dirty="0" smtClean="0"/>
          </a:p>
          <a:p>
            <a:pPr marL="0" indent="0" algn="just">
              <a:buNone/>
            </a:pPr>
            <a:r>
              <a:rPr lang="en-GB" dirty="0" smtClean="0"/>
              <a:t> • </a:t>
            </a:r>
            <a:r>
              <a:rPr lang="en-GB" dirty="0"/>
              <a:t>Oozing out of pus from uterus on pressure </a:t>
            </a:r>
            <a:endParaRPr lang="en-GB" dirty="0" smtClean="0"/>
          </a:p>
          <a:p>
            <a:pPr marL="0" indent="0" algn="just">
              <a:buNone/>
            </a:pPr>
            <a:r>
              <a:rPr lang="en-GB" dirty="0" smtClean="0"/>
              <a:t> • </a:t>
            </a:r>
            <a:r>
              <a:rPr lang="en-GB" dirty="0" err="1"/>
              <a:t>Seropurulent</a:t>
            </a:r>
            <a:r>
              <a:rPr lang="en-GB" dirty="0"/>
              <a:t> exudate in uterine wall. </a:t>
            </a:r>
            <a:endParaRPr lang="en-GB" dirty="0" smtClean="0"/>
          </a:p>
          <a:p>
            <a:pPr marL="0" indent="0" algn="just">
              <a:buNone/>
            </a:pPr>
            <a:r>
              <a:rPr lang="en-GB" dirty="0" smtClean="0"/>
              <a:t> • </a:t>
            </a:r>
            <a:r>
              <a:rPr lang="en-GB" dirty="0"/>
              <a:t>Infiltration of macrophages and lymphocytes </a:t>
            </a:r>
            <a:endParaRPr lang="en-GB" dirty="0" smtClean="0"/>
          </a:p>
          <a:p>
            <a:pPr marL="0" indent="0" algn="just">
              <a:buNone/>
            </a:pPr>
            <a:r>
              <a:rPr lang="en-GB" dirty="0" smtClean="0"/>
              <a:t> • </a:t>
            </a:r>
            <a:r>
              <a:rPr lang="en-GB" dirty="0"/>
              <a:t>Desquamation of lining epithelium</a:t>
            </a:r>
          </a:p>
        </p:txBody>
      </p:sp>
    </p:spTree>
    <p:extLst>
      <p:ext uri="{BB962C8B-B14F-4D97-AF65-F5344CB8AC3E}">
        <p14:creationId xmlns:p14="http://schemas.microsoft.com/office/powerpoint/2010/main" val="89059508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GB" dirty="0" err="1">
                <a:solidFill>
                  <a:srgbClr val="FF0000"/>
                </a:solidFill>
              </a:rPr>
              <a:t>Pyometra</a:t>
            </a:r>
            <a:endParaRPr lang="en-GB" dirty="0">
              <a:solidFill>
                <a:srgbClr val="FF0000"/>
              </a:solidFill>
            </a:endParaRPr>
          </a:p>
        </p:txBody>
      </p:sp>
      <p:sp>
        <p:nvSpPr>
          <p:cNvPr id="3" name="عنصر نائب للمحتوى 2"/>
          <p:cNvSpPr>
            <a:spLocks noGrp="1"/>
          </p:cNvSpPr>
          <p:nvPr>
            <p:ph sz="quarter" idx="1"/>
          </p:nvPr>
        </p:nvSpPr>
        <p:spPr/>
        <p:txBody>
          <a:bodyPr/>
          <a:lstStyle/>
          <a:p>
            <a:r>
              <a:rPr lang="en-GB" dirty="0" err="1"/>
              <a:t>Pyometra</a:t>
            </a:r>
            <a:r>
              <a:rPr lang="en-GB" dirty="0"/>
              <a:t> is an acute or chronic </a:t>
            </a:r>
            <a:r>
              <a:rPr lang="en-GB" dirty="0" err="1"/>
              <a:t>suppurative</a:t>
            </a:r>
            <a:r>
              <a:rPr lang="en-GB" dirty="0"/>
              <a:t> inflammation of uterus resulting in accumulation of pus in the uterus</a:t>
            </a:r>
            <a:r>
              <a:rPr lang="en-GB" dirty="0" smtClean="0"/>
              <a:t>.</a:t>
            </a:r>
          </a:p>
          <a:p>
            <a:r>
              <a:rPr lang="en-GB" dirty="0" err="1">
                <a:solidFill>
                  <a:srgbClr val="FF0000"/>
                </a:solidFill>
              </a:rPr>
              <a:t>Etiology</a:t>
            </a:r>
            <a:r>
              <a:rPr lang="en-GB" dirty="0"/>
              <a:t> </a:t>
            </a:r>
            <a:endParaRPr lang="en-GB" dirty="0" smtClean="0"/>
          </a:p>
          <a:p>
            <a:r>
              <a:rPr lang="en-GB" dirty="0" smtClean="0"/>
              <a:t>• </a:t>
            </a:r>
            <a:r>
              <a:rPr lang="en-GB" dirty="0"/>
              <a:t>Occurs under the influence of progesterone. </a:t>
            </a:r>
            <a:endParaRPr lang="en-GB" dirty="0" smtClean="0"/>
          </a:p>
          <a:p>
            <a:r>
              <a:rPr lang="en-GB" dirty="0" smtClean="0"/>
              <a:t>• </a:t>
            </a:r>
            <a:r>
              <a:rPr lang="en-GB" dirty="0"/>
              <a:t>E. coli </a:t>
            </a:r>
            <a:endParaRPr lang="en-GB" dirty="0" smtClean="0"/>
          </a:p>
          <a:p>
            <a:r>
              <a:rPr lang="en-GB" dirty="0" smtClean="0"/>
              <a:t>• </a:t>
            </a:r>
            <a:r>
              <a:rPr lang="en-GB" dirty="0" err="1"/>
              <a:t>Actinomyces</a:t>
            </a:r>
            <a:r>
              <a:rPr lang="en-GB" dirty="0"/>
              <a:t> </a:t>
            </a:r>
            <a:r>
              <a:rPr lang="en-GB" dirty="0" err="1"/>
              <a:t>pyogenes</a:t>
            </a:r>
            <a:r>
              <a:rPr lang="en-GB" dirty="0"/>
              <a:t> </a:t>
            </a:r>
            <a:endParaRPr lang="en-GB" dirty="0" smtClean="0"/>
          </a:p>
          <a:p>
            <a:r>
              <a:rPr lang="en-GB" dirty="0" smtClean="0"/>
              <a:t>• </a:t>
            </a:r>
            <a:r>
              <a:rPr lang="en-GB" dirty="0"/>
              <a:t>Proteus spp</a:t>
            </a:r>
            <a:r>
              <a:rPr lang="en-GB" dirty="0" smtClean="0"/>
              <a:t>.</a:t>
            </a:r>
          </a:p>
          <a:p>
            <a:r>
              <a:rPr lang="en-GB" dirty="0" smtClean="0"/>
              <a:t> </a:t>
            </a:r>
            <a:r>
              <a:rPr lang="en-GB" dirty="0"/>
              <a:t>• Staphylococcus aureus </a:t>
            </a:r>
            <a:endParaRPr lang="en-GB" dirty="0" smtClean="0"/>
          </a:p>
          <a:p>
            <a:r>
              <a:rPr lang="en-GB" dirty="0" smtClean="0"/>
              <a:t>• </a:t>
            </a:r>
            <a:r>
              <a:rPr lang="en-GB" dirty="0" err="1"/>
              <a:t>Trichomonas</a:t>
            </a:r>
            <a:r>
              <a:rPr lang="en-GB" dirty="0"/>
              <a:t> foetus</a:t>
            </a:r>
          </a:p>
        </p:txBody>
      </p:sp>
    </p:spTree>
    <p:extLst>
      <p:ext uri="{BB962C8B-B14F-4D97-AF65-F5344CB8AC3E}">
        <p14:creationId xmlns:p14="http://schemas.microsoft.com/office/powerpoint/2010/main" val="320790315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GB" dirty="0">
                <a:solidFill>
                  <a:srgbClr val="FF0000"/>
                </a:solidFill>
              </a:rPr>
              <a:t>Macroscopic and microscopic features</a:t>
            </a:r>
          </a:p>
        </p:txBody>
      </p:sp>
      <p:sp>
        <p:nvSpPr>
          <p:cNvPr id="3" name="عنصر نائب للمحتوى 2"/>
          <p:cNvSpPr>
            <a:spLocks noGrp="1"/>
          </p:cNvSpPr>
          <p:nvPr>
            <p:ph sz="quarter" idx="1"/>
          </p:nvPr>
        </p:nvSpPr>
        <p:spPr/>
        <p:txBody>
          <a:bodyPr>
            <a:normAutofit/>
          </a:bodyPr>
          <a:lstStyle/>
          <a:p>
            <a:pPr algn="just"/>
            <a:r>
              <a:rPr lang="en-GB" sz="2400" dirty="0" smtClean="0"/>
              <a:t>• </a:t>
            </a:r>
            <a:r>
              <a:rPr lang="en-GB" sz="2400" dirty="0"/>
              <a:t>Discharge of thin cream like pus from vulva soiling the tail and </a:t>
            </a:r>
            <a:r>
              <a:rPr lang="en-GB" sz="2400" dirty="0" err="1"/>
              <a:t>perineal</a:t>
            </a:r>
            <a:r>
              <a:rPr lang="en-GB" sz="2400" dirty="0"/>
              <a:t> region. </a:t>
            </a:r>
            <a:endParaRPr lang="en-GB" sz="2400" dirty="0" smtClean="0"/>
          </a:p>
          <a:p>
            <a:pPr algn="just"/>
            <a:r>
              <a:rPr lang="en-GB" sz="2400" dirty="0" smtClean="0"/>
              <a:t>• </a:t>
            </a:r>
            <a:r>
              <a:rPr lang="en-GB" sz="2400" dirty="0"/>
              <a:t>Enlargement of abdomen due to distension of uterus. </a:t>
            </a:r>
            <a:endParaRPr lang="en-GB" sz="2400" dirty="0" smtClean="0"/>
          </a:p>
          <a:p>
            <a:pPr algn="just"/>
            <a:r>
              <a:rPr lang="en-GB" sz="2400" dirty="0" smtClean="0"/>
              <a:t>• </a:t>
            </a:r>
            <a:r>
              <a:rPr lang="en-GB" sz="2400" dirty="0"/>
              <a:t>Uterus looks like a pregnant uterus as a result of accumulation of pus. This condition is also known as </a:t>
            </a:r>
            <a:r>
              <a:rPr lang="en-GB" sz="2400" dirty="0" err="1"/>
              <a:t>pseudopregnancy</a:t>
            </a:r>
            <a:r>
              <a:rPr lang="en-GB" sz="2400" dirty="0"/>
              <a:t>. </a:t>
            </a:r>
            <a:endParaRPr lang="en-GB" sz="2400" dirty="0" smtClean="0"/>
          </a:p>
          <a:p>
            <a:pPr algn="just"/>
            <a:r>
              <a:rPr lang="en-GB" sz="2400" dirty="0" smtClean="0"/>
              <a:t>• </a:t>
            </a:r>
            <a:r>
              <a:rPr lang="en-GB" sz="2400" dirty="0" err="1"/>
              <a:t>Rention</a:t>
            </a:r>
            <a:r>
              <a:rPr lang="en-GB" sz="2400" dirty="0"/>
              <a:t> of lutein cyst. </a:t>
            </a:r>
            <a:endParaRPr lang="en-GB" sz="2400" dirty="0" smtClean="0"/>
          </a:p>
          <a:p>
            <a:pPr algn="just"/>
            <a:r>
              <a:rPr lang="en-GB" sz="2400" dirty="0" smtClean="0"/>
              <a:t>• </a:t>
            </a:r>
            <a:r>
              <a:rPr lang="en-GB" sz="2400" dirty="0"/>
              <a:t>Congestion, infiltration of neutrophils, lymphocytes and plasma cells. </a:t>
            </a:r>
            <a:endParaRPr lang="en-GB" sz="2400" dirty="0" smtClean="0"/>
          </a:p>
          <a:p>
            <a:pPr algn="just"/>
            <a:r>
              <a:rPr lang="en-GB" sz="2400" dirty="0" smtClean="0"/>
              <a:t>• </a:t>
            </a:r>
            <a:r>
              <a:rPr lang="en-GB" sz="2400" dirty="0"/>
              <a:t>Necrosis of mucosal epithelium of uterus. </a:t>
            </a:r>
            <a:endParaRPr lang="en-GB" sz="2400" dirty="0" smtClean="0"/>
          </a:p>
          <a:p>
            <a:pPr algn="just"/>
            <a:r>
              <a:rPr lang="en-GB" sz="2400" dirty="0" smtClean="0"/>
              <a:t>• </a:t>
            </a:r>
            <a:r>
              <a:rPr lang="en-GB" sz="2400" dirty="0"/>
              <a:t>Proliferation of endometrial epithelium ( cystic hyperplasia )</a:t>
            </a:r>
          </a:p>
        </p:txBody>
      </p:sp>
    </p:spTree>
    <p:extLst>
      <p:ext uri="{BB962C8B-B14F-4D97-AF65-F5344CB8AC3E}">
        <p14:creationId xmlns:p14="http://schemas.microsoft.com/office/powerpoint/2010/main" val="201111317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GB" dirty="0">
                <a:solidFill>
                  <a:srgbClr val="FF0000"/>
                </a:solidFill>
              </a:rPr>
              <a:t>ENDOMETRITIS</a:t>
            </a:r>
          </a:p>
        </p:txBody>
      </p:sp>
      <p:sp>
        <p:nvSpPr>
          <p:cNvPr id="3" name="عنصر نائب للمحتوى 2"/>
          <p:cNvSpPr>
            <a:spLocks noGrp="1"/>
          </p:cNvSpPr>
          <p:nvPr>
            <p:ph sz="quarter" idx="1"/>
          </p:nvPr>
        </p:nvSpPr>
        <p:spPr/>
        <p:txBody>
          <a:bodyPr/>
          <a:lstStyle/>
          <a:p>
            <a:pPr lvl="1" algn="just"/>
            <a:r>
              <a:rPr lang="en-GB" dirty="0" err="1" smtClean="0">
                <a:solidFill>
                  <a:srgbClr val="FF0000"/>
                </a:solidFill>
              </a:rPr>
              <a:t>Endometritis</a:t>
            </a:r>
            <a:r>
              <a:rPr lang="en-GB" dirty="0" smtClean="0"/>
              <a:t> </a:t>
            </a:r>
            <a:r>
              <a:rPr lang="en-GB" dirty="0"/>
              <a:t>is the inflammation of endometrium, the mucosa of uterus. It may be catarrhal or purulent and may occur after </a:t>
            </a:r>
            <a:r>
              <a:rPr lang="en-GB" dirty="0" err="1"/>
              <a:t>metritis</a:t>
            </a:r>
            <a:r>
              <a:rPr lang="en-GB" dirty="0"/>
              <a:t>. </a:t>
            </a:r>
            <a:endParaRPr lang="en-GB" dirty="0" smtClean="0"/>
          </a:p>
          <a:p>
            <a:pPr lvl="1" algn="just"/>
            <a:r>
              <a:rPr lang="en-GB" dirty="0" err="1" smtClean="0"/>
              <a:t>Etiology</a:t>
            </a:r>
            <a:r>
              <a:rPr lang="en-GB" dirty="0" smtClean="0"/>
              <a:t> </a:t>
            </a:r>
            <a:r>
              <a:rPr lang="en-GB" dirty="0"/>
              <a:t>• </a:t>
            </a:r>
            <a:r>
              <a:rPr lang="en-GB" dirty="0" err="1"/>
              <a:t>Trichomonas</a:t>
            </a:r>
            <a:r>
              <a:rPr lang="en-GB" dirty="0"/>
              <a:t> foetus • Campylobacter foetus • Staphylococci</a:t>
            </a:r>
          </a:p>
        </p:txBody>
      </p:sp>
    </p:spTree>
    <p:extLst>
      <p:ext uri="{BB962C8B-B14F-4D97-AF65-F5344CB8AC3E}">
        <p14:creationId xmlns:p14="http://schemas.microsoft.com/office/powerpoint/2010/main" val="407925608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just"/>
            <a:r>
              <a:rPr lang="en-GB" dirty="0">
                <a:solidFill>
                  <a:srgbClr val="FF0000"/>
                </a:solidFill>
              </a:rPr>
              <a:t>Macroscopic and microscopic features</a:t>
            </a:r>
          </a:p>
        </p:txBody>
      </p:sp>
      <p:sp>
        <p:nvSpPr>
          <p:cNvPr id="3" name="عنصر نائب للمحتوى 2"/>
          <p:cNvSpPr>
            <a:spLocks noGrp="1"/>
          </p:cNvSpPr>
          <p:nvPr>
            <p:ph sz="quarter" idx="1"/>
          </p:nvPr>
        </p:nvSpPr>
        <p:spPr/>
        <p:txBody>
          <a:bodyPr/>
          <a:lstStyle/>
          <a:p>
            <a:pPr algn="just"/>
            <a:r>
              <a:rPr lang="en-GB" dirty="0" smtClean="0"/>
              <a:t>• </a:t>
            </a:r>
            <a:r>
              <a:rPr lang="en-GB" dirty="0"/>
              <a:t>Catarrhal discharge from uterus containing desquamated cells</a:t>
            </a:r>
            <a:r>
              <a:rPr lang="en-GB" dirty="0" smtClean="0"/>
              <a:t>.</a:t>
            </a:r>
          </a:p>
          <a:p>
            <a:pPr algn="just"/>
            <a:r>
              <a:rPr lang="en-GB" dirty="0" smtClean="0"/>
              <a:t> </a:t>
            </a:r>
            <a:r>
              <a:rPr lang="en-GB" dirty="0"/>
              <a:t>• Congestion </a:t>
            </a:r>
            <a:endParaRPr lang="en-GB" dirty="0" smtClean="0"/>
          </a:p>
          <a:p>
            <a:pPr algn="just"/>
            <a:r>
              <a:rPr lang="en-GB" dirty="0" smtClean="0"/>
              <a:t>• </a:t>
            </a:r>
            <a:r>
              <a:rPr lang="en-GB" dirty="0"/>
              <a:t>Moderate infiltration of lymphocytes, plasma cells and neutrophils in mucosa</a:t>
            </a:r>
          </a:p>
        </p:txBody>
      </p:sp>
    </p:spTree>
    <p:extLst>
      <p:ext uri="{BB962C8B-B14F-4D97-AF65-F5344CB8AC3E}">
        <p14:creationId xmlns:p14="http://schemas.microsoft.com/office/powerpoint/2010/main" val="139679400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GB" dirty="0" smtClean="0">
                <a:solidFill>
                  <a:srgbClr val="FF0000"/>
                </a:solidFill>
              </a:rPr>
              <a:t>Vaginitis</a:t>
            </a:r>
            <a:endParaRPr lang="en-GB" dirty="0">
              <a:solidFill>
                <a:srgbClr val="FF0000"/>
              </a:solidFill>
            </a:endParaRPr>
          </a:p>
        </p:txBody>
      </p:sp>
      <p:sp>
        <p:nvSpPr>
          <p:cNvPr id="3" name="عنصر نائب للمحتوى 2"/>
          <p:cNvSpPr>
            <a:spLocks noGrp="1"/>
          </p:cNvSpPr>
          <p:nvPr>
            <p:ph sz="quarter" idx="1"/>
          </p:nvPr>
        </p:nvSpPr>
        <p:spPr/>
        <p:txBody>
          <a:bodyPr>
            <a:normAutofit lnSpcReduction="10000"/>
          </a:bodyPr>
          <a:lstStyle/>
          <a:p>
            <a:pPr algn="just"/>
            <a:r>
              <a:rPr lang="en-GB" dirty="0" smtClean="0">
                <a:solidFill>
                  <a:srgbClr val="FF0000"/>
                </a:solidFill>
              </a:rPr>
              <a:t>Vaginitis : </a:t>
            </a:r>
            <a:r>
              <a:rPr lang="en-GB" dirty="0" smtClean="0"/>
              <a:t>the </a:t>
            </a:r>
            <a:r>
              <a:rPr lang="en-GB" dirty="0"/>
              <a:t>inflammation of vagina characterized by congestion, granularity as a result of elevations in mucosa. </a:t>
            </a:r>
            <a:r>
              <a:rPr lang="en-GB" dirty="0" err="1">
                <a:solidFill>
                  <a:srgbClr val="FF0000"/>
                </a:solidFill>
              </a:rPr>
              <a:t>Etiology</a:t>
            </a:r>
            <a:r>
              <a:rPr lang="en-GB" dirty="0"/>
              <a:t> • </a:t>
            </a:r>
            <a:r>
              <a:rPr lang="en-GB" sz="2400" dirty="0"/>
              <a:t>Mycoplasma </a:t>
            </a:r>
            <a:r>
              <a:rPr lang="en-GB" sz="2400" dirty="0" err="1"/>
              <a:t>bovigenitalium</a:t>
            </a:r>
            <a:r>
              <a:rPr lang="en-GB" sz="2400" dirty="0"/>
              <a:t> </a:t>
            </a:r>
            <a:endParaRPr lang="en-GB" sz="2400" dirty="0" smtClean="0"/>
          </a:p>
          <a:p>
            <a:pPr marL="0" indent="0" algn="just">
              <a:buNone/>
            </a:pPr>
            <a:r>
              <a:rPr lang="en-GB" sz="2400" dirty="0" smtClean="0"/>
              <a:t>• </a:t>
            </a:r>
            <a:r>
              <a:rPr lang="en-GB" sz="2400" dirty="0"/>
              <a:t>Bovine herpes virus-1 (BHV -1) </a:t>
            </a:r>
            <a:endParaRPr lang="en-GB" sz="2400" dirty="0" smtClean="0"/>
          </a:p>
          <a:p>
            <a:pPr marL="0" indent="0" algn="just">
              <a:buNone/>
            </a:pPr>
            <a:r>
              <a:rPr lang="en-GB" sz="2400" dirty="0" smtClean="0"/>
              <a:t>• </a:t>
            </a:r>
            <a:r>
              <a:rPr lang="en-GB" sz="2400" dirty="0" err="1"/>
              <a:t>Picorna</a:t>
            </a:r>
            <a:r>
              <a:rPr lang="en-GB" sz="2400" dirty="0"/>
              <a:t> </a:t>
            </a:r>
            <a:r>
              <a:rPr lang="en-GB" sz="2400" dirty="0" smtClean="0"/>
              <a:t>virus</a:t>
            </a:r>
          </a:p>
          <a:p>
            <a:pPr marL="0" indent="0" algn="just">
              <a:buNone/>
            </a:pPr>
            <a:r>
              <a:rPr lang="en-GB" sz="2400" dirty="0" smtClean="0"/>
              <a:t> </a:t>
            </a:r>
            <a:r>
              <a:rPr lang="en-GB" sz="2400" dirty="0"/>
              <a:t>• </a:t>
            </a:r>
            <a:r>
              <a:rPr lang="en-GB" sz="2400" dirty="0" err="1"/>
              <a:t>Trichomonas</a:t>
            </a:r>
            <a:r>
              <a:rPr lang="en-GB" sz="2400" dirty="0"/>
              <a:t> </a:t>
            </a:r>
            <a:r>
              <a:rPr lang="en-GB" sz="2400" dirty="0" smtClean="0"/>
              <a:t>foetus</a:t>
            </a:r>
          </a:p>
          <a:p>
            <a:pPr algn="just"/>
            <a:r>
              <a:rPr lang="en-GB" dirty="0">
                <a:solidFill>
                  <a:srgbClr val="FF0000"/>
                </a:solidFill>
              </a:rPr>
              <a:t>Macroscopic and microscopic </a:t>
            </a:r>
            <a:r>
              <a:rPr lang="en-GB" dirty="0" smtClean="0">
                <a:solidFill>
                  <a:srgbClr val="FF0000"/>
                </a:solidFill>
              </a:rPr>
              <a:t>features</a:t>
            </a:r>
          </a:p>
          <a:p>
            <a:pPr marL="0" indent="0" algn="just">
              <a:buNone/>
            </a:pPr>
            <a:r>
              <a:rPr lang="en-GB" dirty="0" smtClean="0"/>
              <a:t>	Granular </a:t>
            </a:r>
            <a:r>
              <a:rPr lang="en-GB" dirty="0"/>
              <a:t>elevation in vaginal mucosa. </a:t>
            </a:r>
            <a:endParaRPr lang="en-GB" dirty="0" smtClean="0"/>
          </a:p>
          <a:p>
            <a:pPr marL="0" indent="0" algn="just">
              <a:buNone/>
            </a:pPr>
            <a:r>
              <a:rPr lang="en-GB" dirty="0" smtClean="0"/>
              <a:t>• </a:t>
            </a:r>
            <a:r>
              <a:rPr lang="en-GB" dirty="0"/>
              <a:t>Congestion </a:t>
            </a:r>
            <a:endParaRPr lang="en-GB" dirty="0" smtClean="0"/>
          </a:p>
          <a:p>
            <a:pPr marL="0" indent="0" algn="just">
              <a:buNone/>
            </a:pPr>
            <a:r>
              <a:rPr lang="en-GB" smtClean="0"/>
              <a:t>• </a:t>
            </a:r>
            <a:r>
              <a:rPr lang="en-GB" smtClean="0"/>
              <a:t>Prolapse</a:t>
            </a:r>
            <a:endParaRPr lang="en-GB" dirty="0" smtClean="0"/>
          </a:p>
          <a:p>
            <a:pPr marL="0" indent="0" algn="just">
              <a:buNone/>
            </a:pPr>
            <a:r>
              <a:rPr lang="en-GB" dirty="0" smtClean="0"/>
              <a:t>• </a:t>
            </a:r>
            <a:r>
              <a:rPr lang="en-GB" dirty="0"/>
              <a:t>Accumulation of lymphocytes in sub epithelial region</a:t>
            </a:r>
          </a:p>
          <a:p>
            <a:pPr algn="just"/>
            <a:endParaRPr lang="en-GB" dirty="0"/>
          </a:p>
        </p:txBody>
      </p:sp>
    </p:spTree>
    <p:extLst>
      <p:ext uri="{BB962C8B-B14F-4D97-AF65-F5344CB8AC3E}">
        <p14:creationId xmlns:p14="http://schemas.microsoft.com/office/powerpoint/2010/main" val="254706573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GB" dirty="0" err="1"/>
              <a:t>Vulvitis</a:t>
            </a:r>
            <a:endParaRPr lang="en-GB" dirty="0">
              <a:solidFill>
                <a:srgbClr val="FF0000"/>
              </a:solidFill>
            </a:endParaRPr>
          </a:p>
        </p:txBody>
      </p:sp>
      <p:sp>
        <p:nvSpPr>
          <p:cNvPr id="3" name="عنصر نائب للمحتوى 2"/>
          <p:cNvSpPr>
            <a:spLocks noGrp="1"/>
          </p:cNvSpPr>
          <p:nvPr>
            <p:ph sz="quarter" idx="1"/>
          </p:nvPr>
        </p:nvSpPr>
        <p:spPr/>
        <p:txBody>
          <a:bodyPr>
            <a:normAutofit lnSpcReduction="10000"/>
          </a:bodyPr>
          <a:lstStyle/>
          <a:p>
            <a:pPr algn="just"/>
            <a:r>
              <a:rPr lang="en-GB" dirty="0" err="1" smtClean="0"/>
              <a:t>Vulvitis</a:t>
            </a:r>
            <a:r>
              <a:rPr lang="en-GB" dirty="0" smtClean="0"/>
              <a:t> </a:t>
            </a:r>
            <a:r>
              <a:rPr lang="en-GB" dirty="0"/>
              <a:t>is inflammation </a:t>
            </a:r>
            <a:r>
              <a:rPr lang="en-GB" dirty="0" smtClean="0"/>
              <a:t>of vulva</a:t>
            </a:r>
            <a:r>
              <a:rPr lang="en-GB" dirty="0"/>
              <a:t>, or genitals. </a:t>
            </a:r>
            <a:r>
              <a:rPr lang="en-GB" dirty="0" err="1"/>
              <a:t>Vulvitis</a:t>
            </a:r>
            <a:r>
              <a:rPr lang="en-GB" dirty="0"/>
              <a:t> is common and can result from an allergic reaction, an infection or an injury. </a:t>
            </a:r>
            <a:r>
              <a:rPr lang="en-GB" dirty="0" smtClean="0"/>
              <a:t> Symptoms </a:t>
            </a:r>
            <a:r>
              <a:rPr lang="en-GB" dirty="0"/>
              <a:t>include itching, redness and swelling in </a:t>
            </a:r>
            <a:r>
              <a:rPr lang="en-GB" dirty="0" smtClean="0"/>
              <a:t>vulva</a:t>
            </a:r>
            <a:r>
              <a:rPr lang="en-GB" dirty="0"/>
              <a:t>. </a:t>
            </a:r>
            <a:r>
              <a:rPr lang="en-GB" dirty="0" smtClean="0"/>
              <a:t>may </a:t>
            </a:r>
            <a:r>
              <a:rPr lang="en-GB" dirty="0"/>
              <a:t>also have an abnormal vaginal discharge. </a:t>
            </a:r>
            <a:endParaRPr lang="en-GB" dirty="0" smtClean="0"/>
          </a:p>
          <a:p>
            <a:pPr algn="just"/>
            <a:r>
              <a:rPr lang="en-GB" dirty="0">
                <a:solidFill>
                  <a:srgbClr val="FF0000"/>
                </a:solidFill>
              </a:rPr>
              <a:t>A granular </a:t>
            </a:r>
            <a:r>
              <a:rPr lang="en-GB" dirty="0" err="1">
                <a:solidFill>
                  <a:srgbClr val="FF0000"/>
                </a:solidFill>
              </a:rPr>
              <a:t>vulvitis</a:t>
            </a:r>
            <a:r>
              <a:rPr lang="en-GB" dirty="0">
                <a:solidFill>
                  <a:srgbClr val="FF0000"/>
                </a:solidFill>
              </a:rPr>
              <a:t> </a:t>
            </a:r>
            <a:r>
              <a:rPr lang="en-GB" dirty="0" smtClean="0"/>
              <a:t>The </a:t>
            </a:r>
            <a:r>
              <a:rPr lang="en-GB" dirty="0"/>
              <a:t>acute form of the disease was characterized by a purulent vulvar discharge, an inflamed </a:t>
            </a:r>
            <a:r>
              <a:rPr lang="en-GB" dirty="0" err="1"/>
              <a:t>hyperemic</a:t>
            </a:r>
            <a:r>
              <a:rPr lang="en-GB" dirty="0"/>
              <a:t> vulvar mucosa and varying degrees of granularity. In the chronic form, there was an absence of a purulent discharge and a gradual decline in the severity of the </a:t>
            </a:r>
            <a:r>
              <a:rPr lang="en-GB" dirty="0" err="1"/>
              <a:t>hyperemia</a:t>
            </a:r>
            <a:r>
              <a:rPr lang="en-GB" dirty="0"/>
              <a:t> and granularity. Epithelial inclusion cysts were observed in the vulvar epithelium of approximately 10% of affected cows.</a:t>
            </a:r>
          </a:p>
        </p:txBody>
      </p:sp>
    </p:spTree>
    <p:extLst>
      <p:ext uri="{BB962C8B-B14F-4D97-AF65-F5344CB8AC3E}">
        <p14:creationId xmlns:p14="http://schemas.microsoft.com/office/powerpoint/2010/main" val="186114353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GB" dirty="0" smtClean="0">
                <a:solidFill>
                  <a:srgbClr val="FF0000"/>
                </a:solidFill>
              </a:rPr>
              <a:t>Dourine disease</a:t>
            </a:r>
            <a:endParaRPr lang="en-GB" dirty="0">
              <a:solidFill>
                <a:srgbClr val="FF0000"/>
              </a:solidFill>
            </a:endParaRPr>
          </a:p>
        </p:txBody>
      </p:sp>
      <p:sp>
        <p:nvSpPr>
          <p:cNvPr id="3" name="عنصر نائب للمحتوى 2"/>
          <p:cNvSpPr>
            <a:spLocks noGrp="1"/>
          </p:cNvSpPr>
          <p:nvPr>
            <p:ph sz="quarter" idx="1"/>
          </p:nvPr>
        </p:nvSpPr>
        <p:spPr/>
        <p:txBody>
          <a:bodyPr/>
          <a:lstStyle/>
          <a:p>
            <a:pPr algn="just"/>
            <a:r>
              <a:rPr lang="en-GB" dirty="0" smtClean="0"/>
              <a:t>Dourine </a:t>
            </a:r>
            <a:r>
              <a:rPr lang="en-GB" dirty="0"/>
              <a:t>disease</a:t>
            </a:r>
            <a:r>
              <a:rPr lang="en-GB" dirty="0" smtClean="0"/>
              <a:t> </a:t>
            </a:r>
            <a:r>
              <a:rPr lang="en-GB" dirty="0"/>
              <a:t>is a chronic or acute contagious disease of breeding </a:t>
            </a:r>
            <a:r>
              <a:rPr lang="en-GB" dirty="0" err="1"/>
              <a:t>equids</a:t>
            </a:r>
            <a:r>
              <a:rPr lang="en-GB" dirty="0"/>
              <a:t> that is transmitted directly from animal to animal during coitus. The causal organism is </a:t>
            </a:r>
            <a:r>
              <a:rPr lang="en-GB" dirty="0" err="1"/>
              <a:t>Trypanosoma</a:t>
            </a:r>
            <a:r>
              <a:rPr lang="en-GB" dirty="0"/>
              <a:t> (</a:t>
            </a:r>
            <a:r>
              <a:rPr lang="en-GB" dirty="0" err="1"/>
              <a:t>Trypanozoon</a:t>
            </a:r>
            <a:r>
              <a:rPr lang="en-GB" dirty="0"/>
              <a:t>) </a:t>
            </a:r>
            <a:r>
              <a:rPr lang="en-GB" dirty="0" err="1"/>
              <a:t>equiperdum</a:t>
            </a:r>
            <a:r>
              <a:rPr lang="en-GB" dirty="0" smtClean="0"/>
              <a:t>.</a:t>
            </a:r>
          </a:p>
          <a:p>
            <a:pPr algn="just"/>
            <a:r>
              <a:rPr lang="en-GB" dirty="0"/>
              <a:t> </a:t>
            </a:r>
            <a:r>
              <a:rPr lang="en-GB" i="1" dirty="0" err="1"/>
              <a:t>T.equiperdum</a:t>
            </a:r>
            <a:r>
              <a:rPr lang="en-GB" dirty="0"/>
              <a:t> can pass through intact mucous </a:t>
            </a:r>
            <a:r>
              <a:rPr lang="en-GB" dirty="0" smtClean="0"/>
              <a:t>membranes of reproductive Tract, </a:t>
            </a:r>
            <a:r>
              <a:rPr lang="en-GB" dirty="0"/>
              <a:t>stays initially at the mucosal surface and subsequently invade tissues, giving oedematous plaques in </a:t>
            </a:r>
            <a:r>
              <a:rPr lang="en-GB" dirty="0" smtClean="0"/>
              <a:t>genitalia, and ulceration of mucosa. </a:t>
            </a:r>
            <a:r>
              <a:rPr lang="en-GB" dirty="0"/>
              <a:t>It can also reach the blood stream and therefore other areas of the organism.</a:t>
            </a:r>
          </a:p>
        </p:txBody>
      </p:sp>
    </p:spTree>
    <p:extLst>
      <p:ext uri="{BB962C8B-B14F-4D97-AF65-F5344CB8AC3E}">
        <p14:creationId xmlns:p14="http://schemas.microsoft.com/office/powerpoint/2010/main" val="131224098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en-GB" dirty="0" smtClean="0">
                <a:solidFill>
                  <a:srgbClr val="FF0000"/>
                </a:solidFill>
              </a:rPr>
              <a:t>Ovaries</a:t>
            </a:r>
            <a:br>
              <a:rPr lang="en-GB" dirty="0" smtClean="0">
                <a:solidFill>
                  <a:srgbClr val="FF0000"/>
                </a:solidFill>
              </a:rPr>
            </a:br>
            <a:r>
              <a:rPr lang="en-GB" dirty="0" err="1" smtClean="0">
                <a:solidFill>
                  <a:srgbClr val="FF0000"/>
                </a:solidFill>
              </a:rPr>
              <a:t>Oophoritis</a:t>
            </a:r>
            <a:endParaRPr lang="en-GB" dirty="0">
              <a:solidFill>
                <a:srgbClr val="FF0000"/>
              </a:solidFill>
            </a:endParaRPr>
          </a:p>
        </p:txBody>
      </p:sp>
      <p:sp>
        <p:nvSpPr>
          <p:cNvPr id="3" name="عنصر نائب للمحتوى 2"/>
          <p:cNvSpPr>
            <a:spLocks noGrp="1"/>
          </p:cNvSpPr>
          <p:nvPr>
            <p:ph sz="quarter" idx="1"/>
          </p:nvPr>
        </p:nvSpPr>
        <p:spPr>
          <a:xfrm>
            <a:off x="457200" y="1196752"/>
            <a:ext cx="8229600" cy="4929411"/>
          </a:xfrm>
        </p:spPr>
        <p:txBody>
          <a:bodyPr>
            <a:normAutofit lnSpcReduction="10000"/>
          </a:bodyPr>
          <a:lstStyle/>
          <a:p>
            <a:pPr algn="just"/>
            <a:r>
              <a:rPr lang="en-GB" b="1" dirty="0" err="1">
                <a:solidFill>
                  <a:srgbClr val="FF0000"/>
                </a:solidFill>
              </a:rPr>
              <a:t>Oophoritis</a:t>
            </a:r>
            <a:r>
              <a:rPr lang="en-GB" dirty="0"/>
              <a:t> which </a:t>
            </a:r>
            <a:r>
              <a:rPr lang="en-GB"/>
              <a:t>means </a:t>
            </a:r>
            <a:r>
              <a:rPr lang="en-GB" smtClean="0"/>
              <a:t>𧗽nflammation </a:t>
            </a:r>
            <a:r>
              <a:rPr lang="en-GB" dirty="0"/>
              <a:t>of the ovary,</a:t>
            </a:r>
          </a:p>
          <a:p>
            <a:pPr marL="0" indent="0" algn="just">
              <a:buNone/>
            </a:pPr>
            <a:r>
              <a:rPr lang="en-GB" dirty="0" smtClean="0"/>
              <a:t>commonly </a:t>
            </a:r>
            <a:r>
              <a:rPr lang="en-GB" dirty="0"/>
              <a:t>due to an infection. </a:t>
            </a:r>
            <a:r>
              <a:rPr lang="en-GB" dirty="0" smtClean="0"/>
              <a:t>which </a:t>
            </a:r>
            <a:r>
              <a:rPr lang="en-GB" dirty="0"/>
              <a:t>is inflammation and infection in the upper genital tract of females</a:t>
            </a:r>
            <a:r>
              <a:rPr lang="en-GB" dirty="0" smtClean="0"/>
              <a:t>.</a:t>
            </a:r>
          </a:p>
          <a:p>
            <a:pPr algn="just"/>
            <a:r>
              <a:rPr lang="en-GB" dirty="0"/>
              <a:t>Infection ascends from bacterial colonization of the cervix and extends to the uterus, fallopian tubes, and the ovary. </a:t>
            </a:r>
            <a:r>
              <a:rPr lang="en-GB" i="1" dirty="0" err="1"/>
              <a:t>Gonorrhea</a:t>
            </a:r>
            <a:r>
              <a:rPr lang="en-GB" dirty="0"/>
              <a:t> and </a:t>
            </a:r>
            <a:r>
              <a:rPr lang="en-GB" i="1" dirty="0"/>
              <a:t>Chlamydia</a:t>
            </a:r>
            <a:r>
              <a:rPr lang="en-GB" dirty="0"/>
              <a:t> typically are colonized from the cervix in cases of </a:t>
            </a:r>
            <a:r>
              <a:rPr lang="en-GB" dirty="0" err="1"/>
              <a:t>oophoritis</a:t>
            </a:r>
            <a:r>
              <a:rPr lang="en-GB" dirty="0"/>
              <a:t>, but these pathogens are rarely isolated in ovarian tissue. Rather, these organisms facilitate other bacteria to infect the adnexa. If left untreated, an abscess may form around the fallopian tubes and ovary, known as a </a:t>
            </a:r>
            <a:r>
              <a:rPr lang="en-GB" dirty="0" err="1"/>
              <a:t>tubo</a:t>
            </a:r>
            <a:r>
              <a:rPr lang="en-GB" dirty="0"/>
              <a:t>-ovarian abscess (TOA).</a:t>
            </a:r>
          </a:p>
          <a:p>
            <a:pPr algn="just"/>
            <a:endParaRPr lang="en-GB" dirty="0"/>
          </a:p>
        </p:txBody>
      </p:sp>
    </p:spTree>
    <p:extLst>
      <p:ext uri="{BB962C8B-B14F-4D97-AF65-F5344CB8AC3E}">
        <p14:creationId xmlns:p14="http://schemas.microsoft.com/office/powerpoint/2010/main" val="116423879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GB" dirty="0" err="1"/>
              <a:t>Tumors</a:t>
            </a:r>
            <a:r>
              <a:rPr lang="en-GB" dirty="0"/>
              <a:t> of female genital system </a:t>
            </a:r>
          </a:p>
        </p:txBody>
      </p:sp>
      <p:sp>
        <p:nvSpPr>
          <p:cNvPr id="3" name="عنصر نائب للمحتوى 2"/>
          <p:cNvSpPr>
            <a:spLocks noGrp="1"/>
          </p:cNvSpPr>
          <p:nvPr>
            <p:ph sz="quarter" idx="1"/>
          </p:nvPr>
        </p:nvSpPr>
        <p:spPr/>
        <p:txBody>
          <a:bodyPr/>
          <a:lstStyle/>
          <a:p>
            <a:r>
              <a:rPr lang="en-GB" sz="2400" dirty="0"/>
              <a:t>Endometrial </a:t>
            </a:r>
            <a:r>
              <a:rPr lang="en-GB" sz="2400" dirty="0" smtClean="0"/>
              <a:t>carcinoma</a:t>
            </a:r>
          </a:p>
          <a:p>
            <a:r>
              <a:rPr lang="en-GB" sz="2400" dirty="0"/>
              <a:t>Endometrial </a:t>
            </a:r>
            <a:r>
              <a:rPr lang="en-GB" sz="2400" dirty="0" smtClean="0"/>
              <a:t>polyps</a:t>
            </a:r>
          </a:p>
          <a:p>
            <a:r>
              <a:rPr lang="en-GB" sz="2400" dirty="0"/>
              <a:t>Fibroma </a:t>
            </a:r>
            <a:r>
              <a:rPr lang="en-GB" sz="2400" dirty="0" smtClean="0"/>
              <a:t>.</a:t>
            </a:r>
          </a:p>
          <a:p>
            <a:r>
              <a:rPr lang="en-GB" sz="2400" dirty="0" err="1"/>
              <a:t>Hemangioma</a:t>
            </a:r>
            <a:r>
              <a:rPr lang="en-GB" sz="2400" dirty="0"/>
              <a:t> </a:t>
            </a:r>
            <a:endParaRPr lang="en-GB" sz="2400" dirty="0" smtClean="0"/>
          </a:p>
          <a:p>
            <a:r>
              <a:rPr lang="en-GB" sz="2400" dirty="0"/>
              <a:t>Luteal cell tumor </a:t>
            </a:r>
            <a:r>
              <a:rPr lang="en-GB" sz="2400" dirty="0" smtClean="0"/>
              <a:t>.</a:t>
            </a:r>
          </a:p>
          <a:p>
            <a:r>
              <a:rPr lang="en-GB" sz="2400" dirty="0"/>
              <a:t>leiomyoma </a:t>
            </a:r>
            <a:r>
              <a:rPr lang="en-GB" sz="2400" dirty="0" smtClean="0"/>
              <a:t>.</a:t>
            </a:r>
          </a:p>
          <a:p>
            <a:r>
              <a:rPr lang="en-GB" sz="2400" dirty="0" err="1" smtClean="0"/>
              <a:t>Lymphosarcoma</a:t>
            </a:r>
            <a:endParaRPr lang="en-GB" sz="2400" dirty="0" smtClean="0"/>
          </a:p>
          <a:p>
            <a:r>
              <a:rPr lang="en-GB" sz="2400" dirty="0"/>
              <a:t>ovarian </a:t>
            </a:r>
            <a:r>
              <a:rPr lang="en-GB" sz="2400" dirty="0" err="1"/>
              <a:t>teratoma</a:t>
            </a:r>
            <a:r>
              <a:rPr lang="en-GB" sz="2400" dirty="0"/>
              <a:t> </a:t>
            </a:r>
            <a:endParaRPr lang="en-GB" sz="2400" dirty="0" smtClean="0"/>
          </a:p>
          <a:p>
            <a:r>
              <a:rPr lang="en-GB" sz="2400" dirty="0"/>
              <a:t>ovarian </a:t>
            </a:r>
            <a:r>
              <a:rPr lang="en-GB" sz="2400" dirty="0" smtClean="0"/>
              <a:t>adenocarcinoma</a:t>
            </a:r>
          </a:p>
          <a:p>
            <a:r>
              <a:rPr lang="en-GB" sz="2400" dirty="0"/>
              <a:t>Papillary Adenocarcinoma </a:t>
            </a:r>
            <a:r>
              <a:rPr lang="en-GB" dirty="0"/>
              <a:t>.</a:t>
            </a:r>
          </a:p>
        </p:txBody>
      </p:sp>
    </p:spTree>
    <p:extLst>
      <p:ext uri="{BB962C8B-B14F-4D97-AF65-F5344CB8AC3E}">
        <p14:creationId xmlns:p14="http://schemas.microsoft.com/office/powerpoint/2010/main" val="40770815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GB"/>
          </a:p>
        </p:txBody>
      </p:sp>
      <p:sp>
        <p:nvSpPr>
          <p:cNvPr id="3" name="عنصر نائب للمحتوى 2"/>
          <p:cNvSpPr>
            <a:spLocks noGrp="1"/>
          </p:cNvSpPr>
          <p:nvPr>
            <p:ph sz="quarter" idx="1"/>
          </p:nvPr>
        </p:nvSpPr>
        <p:spPr/>
        <p:txBody>
          <a:bodyPr/>
          <a:lstStyle/>
          <a:p>
            <a:r>
              <a:rPr lang="en-GB" b="1" dirty="0" smtClean="0"/>
              <a:t>Microscopically,</a:t>
            </a:r>
            <a:r>
              <a:rPr lang="en-GB" dirty="0" smtClean="0"/>
              <a:t> the lesion ranges from focal necrosis and mononuclear cell infiltration to diffuse haemorrhage and necrosis.</a:t>
            </a:r>
            <a:endParaRPr lang="en-GB" dirty="0"/>
          </a:p>
        </p:txBody>
      </p:sp>
    </p:spTree>
    <p:extLst>
      <p:ext uri="{BB962C8B-B14F-4D97-AF65-F5344CB8AC3E}">
        <p14:creationId xmlns:p14="http://schemas.microsoft.com/office/powerpoint/2010/main" val="189749904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GB" dirty="0" smtClean="0">
                <a:solidFill>
                  <a:srgbClr val="FF0000"/>
                </a:solidFill>
              </a:rPr>
              <a:t>Cystic </a:t>
            </a:r>
            <a:r>
              <a:rPr lang="en-GB" dirty="0" err="1" smtClean="0">
                <a:solidFill>
                  <a:srgbClr val="FF0000"/>
                </a:solidFill>
              </a:rPr>
              <a:t>Graafian</a:t>
            </a:r>
            <a:r>
              <a:rPr lang="en-GB" dirty="0" smtClean="0">
                <a:solidFill>
                  <a:srgbClr val="FF0000"/>
                </a:solidFill>
              </a:rPr>
              <a:t> </a:t>
            </a:r>
            <a:r>
              <a:rPr lang="en-GB" dirty="0">
                <a:solidFill>
                  <a:srgbClr val="FF0000"/>
                </a:solidFill>
              </a:rPr>
              <a:t>follicles</a:t>
            </a:r>
          </a:p>
        </p:txBody>
      </p:sp>
      <p:sp>
        <p:nvSpPr>
          <p:cNvPr id="3" name="عنصر نائب للمحتوى 2"/>
          <p:cNvSpPr>
            <a:spLocks noGrp="1"/>
          </p:cNvSpPr>
          <p:nvPr>
            <p:ph sz="quarter" idx="1"/>
          </p:nvPr>
        </p:nvSpPr>
        <p:spPr/>
        <p:txBody>
          <a:bodyPr>
            <a:normAutofit/>
          </a:bodyPr>
          <a:lstStyle/>
          <a:p>
            <a:pPr algn="just"/>
            <a:r>
              <a:rPr lang="en-GB" dirty="0" smtClean="0"/>
              <a:t>Cystic </a:t>
            </a:r>
            <a:r>
              <a:rPr lang="en-GB" dirty="0" err="1" smtClean="0"/>
              <a:t>Graafian</a:t>
            </a:r>
            <a:r>
              <a:rPr lang="en-GB" dirty="0" smtClean="0"/>
              <a:t> follicles : occur </a:t>
            </a:r>
            <a:r>
              <a:rPr lang="en-GB" dirty="0"/>
              <a:t>when a </a:t>
            </a:r>
            <a:r>
              <a:rPr lang="en-GB" dirty="0" err="1"/>
              <a:t>graafian</a:t>
            </a:r>
            <a:r>
              <a:rPr lang="en-GB" dirty="0"/>
              <a:t> follicle does not rupture but rather persists for a variable period of time</a:t>
            </a:r>
            <a:r>
              <a:rPr lang="en-GB" dirty="0" smtClean="0"/>
              <a:t>. And </a:t>
            </a:r>
            <a:r>
              <a:rPr lang="en-GB" dirty="0"/>
              <a:t>Cysts are formed due to luteinizing hormone deficiency.</a:t>
            </a:r>
            <a:endParaRPr lang="ar-IQ" dirty="0" smtClean="0"/>
          </a:p>
          <a:p>
            <a:pPr marL="0" indent="0" algn="just">
              <a:buNone/>
            </a:pPr>
            <a:r>
              <a:rPr lang="ar-IQ" dirty="0" smtClean="0"/>
              <a:t>	</a:t>
            </a:r>
            <a:r>
              <a:rPr lang="en-GB" dirty="0" smtClean="0">
                <a:cs typeface="+mj-cs"/>
              </a:rPr>
              <a:t>This condition is important in cows because it leads to a prolongation of the postpartum period of the first </a:t>
            </a:r>
            <a:r>
              <a:rPr lang="en-GB" dirty="0" err="1" smtClean="0">
                <a:cs typeface="+mj-cs"/>
              </a:rPr>
              <a:t>estrus</a:t>
            </a:r>
            <a:r>
              <a:rPr lang="en-GB" dirty="0" smtClean="0">
                <a:cs typeface="+mj-cs"/>
              </a:rPr>
              <a:t> and ovulation does not occur. In cows, the diameter of the cystic follicles ranges from 2.5-3 cm and remains for a period of ten days or more without the formation of the corpus </a:t>
            </a:r>
            <a:r>
              <a:rPr lang="en-GB" dirty="0" err="1" smtClean="0">
                <a:cs typeface="+mj-cs"/>
              </a:rPr>
              <a:t>luteum</a:t>
            </a:r>
            <a:r>
              <a:rPr lang="en-GB" dirty="0" smtClean="0">
                <a:cs typeface="+mj-cs"/>
              </a:rPr>
              <a:t>. Cystic follicles may be single or multiple, unilateral or bilateral</a:t>
            </a:r>
            <a:r>
              <a:rPr lang="ar-IQ" dirty="0" smtClean="0">
                <a:cs typeface="+mj-cs"/>
              </a:rPr>
              <a:t> </a:t>
            </a:r>
            <a:r>
              <a:rPr lang="en-GB" dirty="0" smtClean="0">
                <a:cs typeface="+mj-cs"/>
              </a:rPr>
              <a:t>and thin-walled. </a:t>
            </a:r>
          </a:p>
        </p:txBody>
      </p:sp>
    </p:spTree>
    <p:extLst>
      <p:ext uri="{BB962C8B-B14F-4D97-AF65-F5344CB8AC3E}">
        <p14:creationId xmlns:p14="http://schemas.microsoft.com/office/powerpoint/2010/main" val="322816851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GB"/>
          </a:p>
        </p:txBody>
      </p:sp>
      <p:sp>
        <p:nvSpPr>
          <p:cNvPr id="3" name="عنصر نائب للمحتوى 2"/>
          <p:cNvSpPr>
            <a:spLocks noGrp="1"/>
          </p:cNvSpPr>
          <p:nvPr>
            <p:ph sz="quarter" idx="1"/>
          </p:nvPr>
        </p:nvSpPr>
        <p:spPr/>
        <p:txBody>
          <a:bodyPr>
            <a:normAutofit/>
          </a:bodyPr>
          <a:lstStyle/>
          <a:p>
            <a:pPr algn="just"/>
            <a:r>
              <a:rPr lang="en-GB" b="1" dirty="0" smtClean="0">
                <a:solidFill>
                  <a:srgbClr val="FF0000"/>
                </a:solidFill>
              </a:rPr>
              <a:t>Microscopically, </a:t>
            </a:r>
            <a:r>
              <a:rPr lang="en-GB" dirty="0" smtClean="0"/>
              <a:t>the granular layer is thicker than normal or degenerative, and ultimately becomes flat and in the form of a single layer of cells, without evidence of corpus </a:t>
            </a:r>
            <a:r>
              <a:rPr lang="en-GB" dirty="0" err="1" smtClean="0"/>
              <a:t>luteum</a:t>
            </a:r>
            <a:r>
              <a:rPr lang="en-GB" dirty="0" smtClean="0"/>
              <a:t> formation. The surrounding theca is thin.</a:t>
            </a:r>
            <a:endParaRPr lang="ar-IQ" dirty="0" smtClean="0"/>
          </a:p>
          <a:p>
            <a:pPr marL="0" indent="0" algn="just">
              <a:buNone/>
            </a:pPr>
            <a:r>
              <a:rPr lang="en-GB" dirty="0"/>
              <a:t>	</a:t>
            </a:r>
            <a:r>
              <a:rPr lang="en-GB" dirty="0" smtClean="0"/>
              <a:t>follicle </a:t>
            </a:r>
            <a:r>
              <a:rPr lang="en-GB" dirty="0"/>
              <a:t>cyst is lined by an inner layer of attenuated or stratified </a:t>
            </a:r>
            <a:r>
              <a:rPr lang="en-GB" dirty="0" err="1">
                <a:hlinkClick r:id="rId2" tooltip="Learn more about granulosa cells from ScienceDirect's AI-generated Topic Pages"/>
              </a:rPr>
              <a:t>granulosa</a:t>
            </a:r>
            <a:r>
              <a:rPr lang="en-GB" dirty="0">
                <a:hlinkClick r:id="rId2" tooltip="Learn more about granulosa cells from ScienceDirect's AI-generated Topic Pages"/>
              </a:rPr>
              <a:t> cells</a:t>
            </a:r>
            <a:r>
              <a:rPr lang="en-GB" dirty="0"/>
              <a:t> and an outer layer of </a:t>
            </a:r>
            <a:r>
              <a:rPr lang="en-GB" dirty="0">
                <a:hlinkClick r:id="rId3" tooltip="Learn more about theca cells from ScienceDirect's AI-generated Topic Pages"/>
              </a:rPr>
              <a:t>theca </a:t>
            </a:r>
            <a:r>
              <a:rPr lang="en-GB" dirty="0" smtClean="0">
                <a:hlinkClick r:id="rId3" tooltip="Learn more about theca cells from ScienceDirect's AI-generated Topic Pages"/>
              </a:rPr>
              <a:t>cells</a:t>
            </a:r>
            <a:r>
              <a:rPr lang="en-GB" dirty="0" smtClean="0"/>
              <a:t>. may </a:t>
            </a:r>
            <a:r>
              <a:rPr lang="en-GB" dirty="0"/>
              <a:t>show </a:t>
            </a:r>
            <a:r>
              <a:rPr lang="en-GB" dirty="0" err="1">
                <a:hlinkClick r:id="rId4" tooltip="Learn more about luteinization from ScienceDirect's AI-generated Topic Pages"/>
              </a:rPr>
              <a:t>luteinization</a:t>
            </a:r>
            <a:r>
              <a:rPr lang="en-GB" dirty="0"/>
              <a:t>. Fluid is clear or </a:t>
            </a:r>
            <a:r>
              <a:rPr lang="en-GB" dirty="0" err="1"/>
              <a:t>hemorrhagic</a:t>
            </a:r>
            <a:r>
              <a:rPr lang="en-GB" dirty="0"/>
              <a:t>. </a:t>
            </a:r>
            <a:endParaRPr lang="en-GB" dirty="0" smtClean="0"/>
          </a:p>
          <a:p>
            <a:endParaRPr lang="en-GB" dirty="0"/>
          </a:p>
        </p:txBody>
      </p:sp>
    </p:spTree>
    <p:extLst>
      <p:ext uri="{BB962C8B-B14F-4D97-AF65-F5344CB8AC3E}">
        <p14:creationId xmlns:p14="http://schemas.microsoft.com/office/powerpoint/2010/main" val="149199210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GB" dirty="0" err="1" smtClean="0">
                <a:solidFill>
                  <a:srgbClr val="FF0000"/>
                </a:solidFill>
              </a:rPr>
              <a:t>Granulosa</a:t>
            </a:r>
            <a:r>
              <a:rPr lang="en-GB" dirty="0" smtClean="0">
                <a:solidFill>
                  <a:srgbClr val="FF0000"/>
                </a:solidFill>
              </a:rPr>
              <a:t> cell </a:t>
            </a:r>
            <a:r>
              <a:rPr lang="en-GB" dirty="0" err="1" smtClean="0">
                <a:solidFill>
                  <a:srgbClr val="FF0000"/>
                </a:solidFill>
              </a:rPr>
              <a:t>tumors</a:t>
            </a:r>
            <a:endParaRPr lang="en-GB" dirty="0">
              <a:solidFill>
                <a:srgbClr val="FF0000"/>
              </a:solidFill>
            </a:endParaRPr>
          </a:p>
        </p:txBody>
      </p:sp>
      <p:sp>
        <p:nvSpPr>
          <p:cNvPr id="3" name="عنصر نائب للمحتوى 2"/>
          <p:cNvSpPr>
            <a:spLocks noGrp="1"/>
          </p:cNvSpPr>
          <p:nvPr>
            <p:ph sz="quarter" idx="1"/>
          </p:nvPr>
        </p:nvSpPr>
        <p:spPr/>
        <p:txBody>
          <a:bodyPr/>
          <a:lstStyle/>
          <a:p>
            <a:pPr marL="0" indent="0" algn="just">
              <a:buNone/>
            </a:pPr>
            <a:r>
              <a:rPr lang="ar-IQ" dirty="0" smtClean="0"/>
              <a:t>	</a:t>
            </a:r>
            <a:r>
              <a:rPr lang="en-GB" dirty="0" err="1" smtClean="0"/>
              <a:t>Granulosa</a:t>
            </a:r>
            <a:r>
              <a:rPr lang="en-GB" dirty="0" smtClean="0"/>
              <a:t> cell </a:t>
            </a:r>
            <a:r>
              <a:rPr lang="en-GB" dirty="0" err="1" smtClean="0"/>
              <a:t>tumors</a:t>
            </a:r>
            <a:r>
              <a:rPr lang="en-GB" dirty="0" smtClean="0"/>
              <a:t> are the most common in the ovaries of large animals. These </a:t>
            </a:r>
            <a:r>
              <a:rPr lang="en-GB" dirty="0" err="1" smtClean="0"/>
              <a:t>tumors</a:t>
            </a:r>
            <a:r>
              <a:rPr lang="en-GB" dirty="0" smtClean="0"/>
              <a:t> are unilateral, with a smooth, rounded surface and a diameter of 20-30 cm. They can be cystic or multi-cystic, and the fluid inside the cysts is usually red.</a:t>
            </a:r>
            <a:endParaRPr lang="en-GB" dirty="0"/>
          </a:p>
        </p:txBody>
      </p:sp>
    </p:spTree>
    <p:extLst>
      <p:ext uri="{BB962C8B-B14F-4D97-AF65-F5344CB8AC3E}">
        <p14:creationId xmlns:p14="http://schemas.microsoft.com/office/powerpoint/2010/main" val="140212428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778098"/>
          </a:xfrm>
        </p:spPr>
        <p:txBody>
          <a:bodyPr/>
          <a:lstStyle/>
          <a:p>
            <a:r>
              <a:rPr lang="en-GB" dirty="0" smtClean="0"/>
              <a:t>Uterine tubes</a:t>
            </a:r>
            <a:endParaRPr lang="en-GB" dirty="0"/>
          </a:p>
        </p:txBody>
      </p:sp>
      <p:sp>
        <p:nvSpPr>
          <p:cNvPr id="3" name="عنصر نائب للمحتوى 2"/>
          <p:cNvSpPr>
            <a:spLocks noGrp="1"/>
          </p:cNvSpPr>
          <p:nvPr>
            <p:ph sz="quarter" idx="1"/>
          </p:nvPr>
        </p:nvSpPr>
        <p:spPr>
          <a:xfrm>
            <a:off x="457200" y="1124744"/>
            <a:ext cx="8229600" cy="5001419"/>
          </a:xfrm>
        </p:spPr>
        <p:txBody>
          <a:bodyPr/>
          <a:lstStyle/>
          <a:p>
            <a:pPr marL="0" indent="0">
              <a:buNone/>
            </a:pPr>
            <a:r>
              <a:rPr lang="en-GB" dirty="0" err="1" smtClean="0">
                <a:solidFill>
                  <a:srgbClr val="FF0000"/>
                </a:solidFill>
              </a:rPr>
              <a:t>Hydrosalpinx</a:t>
            </a:r>
            <a:r>
              <a:rPr lang="en-GB" dirty="0" smtClean="0">
                <a:solidFill>
                  <a:srgbClr val="FF0000"/>
                </a:solidFill>
              </a:rPr>
              <a:t>:</a:t>
            </a:r>
          </a:p>
          <a:p>
            <a:pPr marL="0" indent="0">
              <a:buNone/>
            </a:pPr>
            <a:r>
              <a:rPr lang="en-GB" dirty="0"/>
              <a:t>is a condition where fluid accumulates in one or both fallopian tubes, creating a blockage</a:t>
            </a:r>
            <a:r>
              <a:rPr lang="en-GB" dirty="0" smtClean="0"/>
              <a:t>.</a:t>
            </a:r>
          </a:p>
          <a:p>
            <a:pPr marL="0" indent="0" algn="just">
              <a:buNone/>
            </a:pPr>
            <a:r>
              <a:rPr lang="en-GB" dirty="0"/>
              <a:t> </a:t>
            </a:r>
            <a:r>
              <a:rPr lang="en-GB" dirty="0" smtClean="0"/>
              <a:t>	</a:t>
            </a:r>
            <a:r>
              <a:rPr lang="en-GB" dirty="0" err="1" smtClean="0"/>
              <a:t>Hydrosalpinx</a:t>
            </a:r>
            <a:r>
              <a:rPr lang="en-GB" dirty="0" smtClean="0"/>
              <a:t> </a:t>
            </a:r>
            <a:r>
              <a:rPr lang="en-GB" dirty="0"/>
              <a:t>can be caused by an old infection in the fallopian tubes, sometimes a sexually transmitted infection. Other causes include previous surgery (particularly surgeries on the tube), severe adhesions of your </a:t>
            </a:r>
            <a:r>
              <a:rPr lang="en-GB" dirty="0" err="1" smtClean="0"/>
              <a:t>pelvis,and</a:t>
            </a:r>
            <a:r>
              <a:rPr lang="en-GB" dirty="0" smtClean="0"/>
              <a:t> </a:t>
            </a:r>
            <a:r>
              <a:rPr lang="en-GB" dirty="0"/>
              <a:t>endometriosis, </a:t>
            </a:r>
            <a:endParaRPr lang="en-GB" dirty="0" smtClean="0"/>
          </a:p>
          <a:p>
            <a:pPr marL="0" indent="0">
              <a:buNone/>
            </a:pPr>
            <a:endParaRPr lang="en-GB" dirty="0">
              <a:solidFill>
                <a:srgbClr val="FF0000"/>
              </a:solidFill>
            </a:endParaRPr>
          </a:p>
        </p:txBody>
      </p:sp>
    </p:spTree>
    <p:extLst>
      <p:ext uri="{BB962C8B-B14F-4D97-AF65-F5344CB8AC3E}">
        <p14:creationId xmlns:p14="http://schemas.microsoft.com/office/powerpoint/2010/main" val="253837085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GB"/>
          </a:p>
        </p:txBody>
      </p:sp>
      <p:sp>
        <p:nvSpPr>
          <p:cNvPr id="3" name="عنصر نائب للمحتوى 2"/>
          <p:cNvSpPr>
            <a:spLocks noGrp="1"/>
          </p:cNvSpPr>
          <p:nvPr>
            <p:ph sz="quarter" idx="1"/>
          </p:nvPr>
        </p:nvSpPr>
        <p:spPr/>
        <p:txBody>
          <a:bodyPr>
            <a:normAutofit/>
          </a:bodyPr>
          <a:lstStyle/>
          <a:p>
            <a:pPr marL="0" indent="0" algn="just">
              <a:buNone/>
            </a:pPr>
            <a:r>
              <a:rPr lang="ar-IQ" dirty="0" smtClean="0"/>
              <a:t>	</a:t>
            </a:r>
            <a:r>
              <a:rPr lang="en-GB" dirty="0" smtClean="0"/>
              <a:t>The resulting expansion can be regular or irregular and the wall is thin with an increase in the length of the tube, which increases its tortuosity</a:t>
            </a:r>
            <a:endParaRPr lang="ar-IQ" dirty="0"/>
          </a:p>
          <a:p>
            <a:pPr marL="0" indent="0" algn="just">
              <a:buNone/>
            </a:pPr>
            <a:r>
              <a:rPr lang="en-GB" b="1" dirty="0" err="1" smtClean="0">
                <a:solidFill>
                  <a:srgbClr val="FF0000"/>
                </a:solidFill>
              </a:rPr>
              <a:t>Salpingitis</a:t>
            </a:r>
            <a:r>
              <a:rPr lang="en-GB" dirty="0" smtClean="0"/>
              <a:t> </a:t>
            </a:r>
          </a:p>
          <a:p>
            <a:pPr marL="0" indent="0" algn="just">
              <a:buNone/>
            </a:pPr>
            <a:r>
              <a:rPr lang="en-GB" dirty="0" smtClean="0"/>
              <a:t>	</a:t>
            </a:r>
            <a:r>
              <a:rPr lang="en-GB" dirty="0" err="1" smtClean="0"/>
              <a:t>Salpingitis</a:t>
            </a:r>
            <a:r>
              <a:rPr lang="en-GB" dirty="0" smtClean="0"/>
              <a:t> :is</a:t>
            </a:r>
            <a:r>
              <a:rPr lang="en-GB" dirty="0"/>
              <a:t> inflammation of the fallopian tubes, caused by bacterial infection. Common causes of </a:t>
            </a:r>
            <a:r>
              <a:rPr lang="en-GB" dirty="0" err="1"/>
              <a:t>salpingitis</a:t>
            </a:r>
            <a:r>
              <a:rPr lang="en-GB" dirty="0"/>
              <a:t> include sexually transmitted diseases such as gonorrhoea and chlamydia. </a:t>
            </a:r>
            <a:r>
              <a:rPr lang="en-GB" dirty="0" err="1"/>
              <a:t>Salpingitis</a:t>
            </a:r>
            <a:r>
              <a:rPr lang="en-GB" dirty="0"/>
              <a:t> is a common cause of female infertility because it can damage the fallopian tube.</a:t>
            </a:r>
            <a:endParaRPr lang="ar-IQ" dirty="0" smtClean="0"/>
          </a:p>
        </p:txBody>
      </p:sp>
    </p:spTree>
    <p:extLst>
      <p:ext uri="{BB962C8B-B14F-4D97-AF65-F5344CB8AC3E}">
        <p14:creationId xmlns:p14="http://schemas.microsoft.com/office/powerpoint/2010/main" val="376569438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706090"/>
          </a:xfrm>
        </p:spPr>
        <p:txBody>
          <a:bodyPr>
            <a:normAutofit/>
          </a:bodyPr>
          <a:lstStyle/>
          <a:p>
            <a:endParaRPr lang="en-GB" dirty="0"/>
          </a:p>
        </p:txBody>
      </p:sp>
      <p:sp>
        <p:nvSpPr>
          <p:cNvPr id="3" name="عنصر نائب للمحتوى 2"/>
          <p:cNvSpPr>
            <a:spLocks noGrp="1"/>
          </p:cNvSpPr>
          <p:nvPr>
            <p:ph sz="quarter" idx="1"/>
          </p:nvPr>
        </p:nvSpPr>
        <p:spPr/>
        <p:txBody>
          <a:bodyPr>
            <a:noAutofit/>
          </a:bodyPr>
          <a:lstStyle/>
          <a:p>
            <a:pPr marL="0" indent="0" algn="just">
              <a:buNone/>
            </a:pPr>
            <a:r>
              <a:rPr lang="en-GB" sz="2400" b="1" dirty="0" smtClean="0"/>
              <a:t>Grossly:</a:t>
            </a:r>
          </a:p>
          <a:p>
            <a:pPr marL="0" indent="0" algn="just">
              <a:buNone/>
            </a:pPr>
            <a:r>
              <a:rPr lang="en-GB" sz="2400" dirty="0" smtClean="0"/>
              <a:t> </a:t>
            </a:r>
            <a:r>
              <a:rPr lang="en-GB" sz="2400" dirty="0"/>
              <a:t>T</a:t>
            </a:r>
            <a:r>
              <a:rPr lang="en-GB" sz="2400" dirty="0" smtClean="0"/>
              <a:t>he lesion cannot be seen except for </a:t>
            </a:r>
            <a:r>
              <a:rPr lang="en-GB" sz="2400" dirty="0" err="1" smtClean="0"/>
              <a:t>hyperemia</a:t>
            </a:r>
            <a:r>
              <a:rPr lang="en-GB" sz="2400" dirty="0" smtClean="0"/>
              <a:t>, thickening of the mucus, and the presence of a small amount of exudate in the cavity.</a:t>
            </a:r>
          </a:p>
          <a:p>
            <a:pPr marL="0" indent="0" algn="just">
              <a:buNone/>
            </a:pPr>
            <a:r>
              <a:rPr lang="en-GB" sz="2400" b="1" dirty="0" smtClean="0"/>
              <a:t>	Microscopically</a:t>
            </a:r>
            <a:r>
              <a:rPr lang="en-GB" sz="2400" dirty="0" smtClean="0"/>
              <a:t>: Inflammation ranges from mild to severe and from acute to chronic. Regardless of its severity, inflammation impairs fertility. Initially, there is a loss of cilia and desquamation of epithelial cells at the tops of the mucosal fold. In severe cases, the inflammation includes the muscular layer, and the cavity contains an amount of exudate, with the presence of adhesions between the spaces that have lost their epithelium, and the adjacent mucosal spaces become either cystic or connective tissue.</a:t>
            </a:r>
            <a:endParaRPr lang="en-GB" sz="2400" dirty="0"/>
          </a:p>
        </p:txBody>
      </p:sp>
    </p:spTree>
    <p:extLst>
      <p:ext uri="{BB962C8B-B14F-4D97-AF65-F5344CB8AC3E}">
        <p14:creationId xmlns:p14="http://schemas.microsoft.com/office/powerpoint/2010/main" val="125677243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أصل">
  <a:themeElements>
    <a:clrScheme name="أصل">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أصل">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أصل">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2.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302</TotalTime>
  <Words>561</Words>
  <Application>Microsoft Office PowerPoint</Application>
  <PresentationFormat>عرض على الشاشة (3:4)‏</PresentationFormat>
  <Paragraphs>96</Paragraphs>
  <Slides>20</Slides>
  <Notes>1</Notes>
  <HiddenSlides>0</HiddenSlides>
  <MMClips>0</MMClips>
  <ScaleCrop>false</ScaleCrop>
  <HeadingPairs>
    <vt:vector size="4" baseType="variant">
      <vt:variant>
        <vt:lpstr>نسق</vt:lpstr>
      </vt:variant>
      <vt:variant>
        <vt:i4>1</vt:i4>
      </vt:variant>
      <vt:variant>
        <vt:lpstr>عناوين الشرائح</vt:lpstr>
      </vt:variant>
      <vt:variant>
        <vt:i4>20</vt:i4>
      </vt:variant>
    </vt:vector>
  </HeadingPairs>
  <TitlesOfParts>
    <vt:vector size="21" baseType="lpstr">
      <vt:lpstr>أصل</vt:lpstr>
      <vt:lpstr>Female Reproductive system</vt:lpstr>
      <vt:lpstr>Ovaries Oophoritis</vt:lpstr>
      <vt:lpstr>عرض تقديمي في PowerPoint</vt:lpstr>
      <vt:lpstr>Cystic Graafian follicles</vt:lpstr>
      <vt:lpstr>عرض تقديمي في PowerPoint</vt:lpstr>
      <vt:lpstr>Granulosa cell tumors</vt:lpstr>
      <vt:lpstr>Uterine tubes</vt:lpstr>
      <vt:lpstr>عرض تقديمي في PowerPoint</vt:lpstr>
      <vt:lpstr>عرض تقديمي في PowerPoint</vt:lpstr>
      <vt:lpstr>Pyosalpinx</vt:lpstr>
      <vt:lpstr>Uterus </vt:lpstr>
      <vt:lpstr>Macroscopic and microscopic features  </vt:lpstr>
      <vt:lpstr>Pyometra</vt:lpstr>
      <vt:lpstr>Macroscopic and microscopic features</vt:lpstr>
      <vt:lpstr>ENDOMETRITIS</vt:lpstr>
      <vt:lpstr>Macroscopic and microscopic features</vt:lpstr>
      <vt:lpstr>Vaginitis</vt:lpstr>
      <vt:lpstr>Vulvitis</vt:lpstr>
      <vt:lpstr>Dourine disease</vt:lpstr>
      <vt:lpstr>Tumors of female genital system </vt:lpstr>
    </vt:vector>
  </TitlesOfParts>
  <Company>Microsoft (C)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HP</dc:creator>
  <cp:lastModifiedBy>HP</cp:lastModifiedBy>
  <cp:revision>25</cp:revision>
  <dcterms:created xsi:type="dcterms:W3CDTF">2024-03-23T10:21:36Z</dcterms:created>
  <dcterms:modified xsi:type="dcterms:W3CDTF">2024-03-31T07:59:32Z</dcterms:modified>
</cp:coreProperties>
</file>